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onsolas" panose="020B0609020204030204" pitchFamily="49" charset="0"/>
      <p:regular r:id="rId11"/>
      <p:bold r:id="rId12"/>
      <p:italic r:id="rId13"/>
      <p:boldItalic r:id="rId14"/>
    </p:embeddedFont>
    <p:embeddedFont>
      <p:font typeface="Gilda Display" panose="020B0604020202020204" charset="0"/>
      <p:regular r:id="rId15"/>
    </p:embeddedFont>
    <p:embeddedFont>
      <p:font typeface="HK Grotesk" panose="020B0604020202020204" charset="0"/>
      <p:regular r:id="rId16"/>
    </p:embeddedFont>
    <p:embeddedFont>
      <p:font typeface="HK Grotesk Bold" panose="020B0604020202020204" charset="0"/>
      <p:regular r:id="rId17"/>
    </p:embeddedFont>
    <p:embeddedFont>
      <p:font typeface="HK Grotesk Ligh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86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937"/>
        </a:solidFill>
        <a:effectLst/>
      </p:bgPr>
    </p:bg>
    <p:spTree>
      <p:nvGrpSpPr>
        <p:cNvPr id="1" name=""/>
        <p:cNvGrpSpPr/>
        <p:nvPr/>
      </p:nvGrpSpPr>
      <p:grpSpPr>
        <a:xfrm>
          <a:off x="0" y="0"/>
          <a:ext cx="0" cy="0"/>
          <a:chOff x="0" y="0"/>
          <a:chExt cx="0" cy="0"/>
        </a:xfrm>
      </p:grpSpPr>
      <p:sp>
        <p:nvSpPr>
          <p:cNvPr id="2" name="Freeform 2"/>
          <p:cNvSpPr/>
          <p:nvPr/>
        </p:nvSpPr>
        <p:spPr>
          <a:xfrm>
            <a:off x="13611225" y="6787402"/>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666750" y="666750"/>
            <a:ext cx="8629650" cy="8953500"/>
            <a:chOff x="0" y="0"/>
            <a:chExt cx="1336959" cy="1387131"/>
          </a:xfrm>
        </p:grpSpPr>
        <p:sp>
          <p:nvSpPr>
            <p:cNvPr id="4" name="Freeform 4"/>
            <p:cNvSpPr/>
            <p:nvPr/>
          </p:nvSpPr>
          <p:spPr>
            <a:xfrm>
              <a:off x="0" y="0"/>
              <a:ext cx="1336959" cy="1387131"/>
            </a:xfrm>
            <a:custGeom>
              <a:avLst/>
              <a:gdLst/>
              <a:ahLst/>
              <a:cxnLst/>
              <a:rect l="l" t="t" r="r" b="b"/>
              <a:pathLst>
                <a:path w="1336959" h="1387131">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t="-199" b="-199"/>
              </a:stretch>
            </a:blipFill>
            <a:ln w="28575" cap="rnd">
              <a:solidFill>
                <a:srgbClr val="FFFFFF"/>
              </a:solidFill>
              <a:prstDash val="solid"/>
              <a:round/>
            </a:ln>
          </p:spPr>
        </p:sp>
      </p:grpSp>
      <p:grpSp>
        <p:nvGrpSpPr>
          <p:cNvPr id="5" name="Group 5"/>
          <p:cNvGrpSpPr/>
          <p:nvPr/>
        </p:nvGrpSpPr>
        <p:grpSpPr>
          <a:xfrm>
            <a:off x="9753601" y="1943101"/>
            <a:ext cx="7867650" cy="7677149"/>
            <a:chOff x="-1308099" y="836866"/>
            <a:chExt cx="10490200" cy="10236199"/>
          </a:xfrm>
        </p:grpSpPr>
        <p:sp>
          <p:nvSpPr>
            <p:cNvPr id="6" name="TextBox 6"/>
            <p:cNvSpPr txBox="1"/>
            <p:nvPr/>
          </p:nvSpPr>
          <p:spPr>
            <a:xfrm>
              <a:off x="-1308099" y="836866"/>
              <a:ext cx="10490200" cy="6688755"/>
            </a:xfrm>
            <a:prstGeom prst="rect">
              <a:avLst/>
            </a:prstGeom>
          </p:spPr>
          <p:txBody>
            <a:bodyPr wrap="square" lIns="0" tIns="0" rIns="0" bIns="0" rtlCol="0" anchor="t">
              <a:spAutoFit/>
            </a:bodyPr>
            <a:lstStyle/>
            <a:p>
              <a:pPr marL="0" lvl="0" indent="0" algn="ctr">
                <a:lnSpc>
                  <a:spcPts val="6512"/>
                </a:lnSpc>
              </a:pPr>
              <a:r>
                <a:rPr lang="en-US" sz="6000" dirty="0">
                  <a:solidFill>
                    <a:schemeClr val="bg1"/>
                  </a:solidFill>
                  <a:latin typeface="Gilda Display"/>
                  <a:ea typeface="Gilda Display"/>
                  <a:cs typeface="Gilda Display"/>
                  <a:sym typeface="Gilda Display"/>
                </a:rPr>
                <a:t>Team Westeros Presents</a:t>
              </a:r>
            </a:p>
            <a:p>
              <a:pPr marL="0" lvl="0" indent="0" algn="ctr">
                <a:lnSpc>
                  <a:spcPts val="6512"/>
                </a:lnSpc>
              </a:pPr>
              <a:endParaRPr lang="en-US" sz="6000" dirty="0">
                <a:solidFill>
                  <a:srgbClr val="FACC15"/>
                </a:solidFill>
                <a:latin typeface="Gilda Display"/>
                <a:ea typeface="Gilda Display"/>
                <a:cs typeface="Gilda Display"/>
                <a:sym typeface="Gilda Display"/>
              </a:endParaRPr>
            </a:p>
            <a:p>
              <a:pPr marL="0" lvl="0" indent="0" algn="ctr">
                <a:lnSpc>
                  <a:spcPts val="6512"/>
                </a:lnSpc>
              </a:pPr>
              <a:r>
                <a:rPr lang="en-US" sz="6000" dirty="0">
                  <a:solidFill>
                    <a:srgbClr val="FACC15"/>
                  </a:solidFill>
                  <a:latin typeface="Gilda Display"/>
                  <a:ea typeface="Gilda Display"/>
                  <a:cs typeface="Gilda Display"/>
                  <a:sym typeface="Gilda Display"/>
                </a:rPr>
                <a:t>AI Powered Automated Candidate Evaluator</a:t>
              </a:r>
            </a:p>
          </p:txBody>
        </p:sp>
        <p:sp>
          <p:nvSpPr>
            <p:cNvPr id="8" name="TextBox 8"/>
            <p:cNvSpPr txBox="1"/>
            <p:nvPr/>
          </p:nvSpPr>
          <p:spPr>
            <a:xfrm>
              <a:off x="-1308099" y="10562754"/>
              <a:ext cx="3162300" cy="510311"/>
            </a:xfrm>
            <a:prstGeom prst="rect">
              <a:avLst/>
            </a:prstGeom>
          </p:spPr>
          <p:txBody>
            <a:bodyPr wrap="square" lIns="0" tIns="0" rIns="0" bIns="0" rtlCol="0" anchor="t">
              <a:spAutoFit/>
            </a:bodyPr>
            <a:lstStyle/>
            <a:p>
              <a:pPr marL="0" lvl="0" indent="0" algn="l">
                <a:lnSpc>
                  <a:spcPts val="3079"/>
                </a:lnSpc>
              </a:pPr>
              <a:r>
                <a:rPr lang="en-US" sz="2199" dirty="0">
                  <a:solidFill>
                    <a:srgbClr val="E0E7FF"/>
                  </a:solidFill>
                  <a:latin typeface="HK Grotesk Light"/>
                  <a:ea typeface="HK Grotesk Light"/>
                  <a:cs typeface="HK Grotesk Light"/>
                  <a:sym typeface="HK Grotesk Light"/>
                </a:rPr>
                <a:t>December , 2025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4155"/>
        </a:solidFill>
        <a:effectLst/>
      </p:bgPr>
    </p:bg>
    <p:spTree>
      <p:nvGrpSpPr>
        <p:cNvPr id="1" name=""/>
        <p:cNvGrpSpPr/>
        <p:nvPr/>
      </p:nvGrpSpPr>
      <p:grpSpPr>
        <a:xfrm>
          <a:off x="0" y="0"/>
          <a:ext cx="0" cy="0"/>
          <a:chOff x="0" y="0"/>
          <a:chExt cx="0" cy="0"/>
        </a:xfrm>
      </p:grpSpPr>
      <p:sp>
        <p:nvSpPr>
          <p:cNvPr id="2" name="Freeform 2"/>
          <p:cNvSpPr/>
          <p:nvPr/>
        </p:nvSpPr>
        <p:spPr>
          <a:xfrm rot="-5400000" flipH="1">
            <a:off x="-9558698" y="-5455141"/>
            <a:ext cx="13768775" cy="12967682"/>
          </a:xfrm>
          <a:custGeom>
            <a:avLst/>
            <a:gdLst/>
            <a:ahLst/>
            <a:cxnLst/>
            <a:rect l="l" t="t" r="r" b="b"/>
            <a:pathLst>
              <a:path w="13768775" h="12967682">
                <a:moveTo>
                  <a:pt x="13768774" y="0"/>
                </a:moveTo>
                <a:lnTo>
                  <a:pt x="0" y="0"/>
                </a:lnTo>
                <a:lnTo>
                  <a:pt x="0" y="12967682"/>
                </a:lnTo>
                <a:lnTo>
                  <a:pt x="13768774" y="12967682"/>
                </a:lnTo>
                <a:lnTo>
                  <a:pt x="1376877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00452" y="2516273"/>
            <a:ext cx="6476513" cy="5396815"/>
            <a:chOff x="0" y="0"/>
            <a:chExt cx="738346" cy="689449"/>
          </a:xfrm>
        </p:grpSpPr>
        <p:sp>
          <p:nvSpPr>
            <p:cNvPr id="4" name="Freeform 4"/>
            <p:cNvSpPr/>
            <p:nvPr/>
          </p:nvSpPr>
          <p:spPr>
            <a:xfrm>
              <a:off x="0" y="0"/>
              <a:ext cx="738346" cy="689449"/>
            </a:xfrm>
            <a:custGeom>
              <a:avLst/>
              <a:gdLst/>
              <a:ahLst/>
              <a:cxnLst/>
              <a:rect l="l" t="t" r="r" b="b"/>
              <a:pathLst>
                <a:path w="738346" h="689449">
                  <a:moveTo>
                    <a:pt x="107656" y="0"/>
                  </a:moveTo>
                  <a:lnTo>
                    <a:pt x="630690" y="0"/>
                  </a:lnTo>
                  <a:cubicBezTo>
                    <a:pt x="659242" y="0"/>
                    <a:pt x="686625" y="11342"/>
                    <a:pt x="706814" y="31532"/>
                  </a:cubicBezTo>
                  <a:cubicBezTo>
                    <a:pt x="727004" y="51721"/>
                    <a:pt x="738346" y="79104"/>
                    <a:pt x="738346" y="107656"/>
                  </a:cubicBezTo>
                  <a:lnTo>
                    <a:pt x="738346" y="581793"/>
                  </a:lnTo>
                  <a:cubicBezTo>
                    <a:pt x="738346" y="641250"/>
                    <a:pt x="690147" y="689449"/>
                    <a:pt x="630690" y="689449"/>
                  </a:cubicBezTo>
                  <a:lnTo>
                    <a:pt x="107656" y="689449"/>
                  </a:lnTo>
                  <a:cubicBezTo>
                    <a:pt x="79104" y="689449"/>
                    <a:pt x="51721" y="678107"/>
                    <a:pt x="31532" y="657917"/>
                  </a:cubicBezTo>
                  <a:cubicBezTo>
                    <a:pt x="11342" y="637728"/>
                    <a:pt x="0" y="610345"/>
                    <a:pt x="0" y="581793"/>
                  </a:cubicBezTo>
                  <a:lnTo>
                    <a:pt x="0" y="107656"/>
                  </a:lnTo>
                  <a:cubicBezTo>
                    <a:pt x="0" y="79104"/>
                    <a:pt x="11342" y="51721"/>
                    <a:pt x="31532" y="31532"/>
                  </a:cubicBezTo>
                  <a:cubicBezTo>
                    <a:pt x="51721" y="11342"/>
                    <a:pt x="79104" y="0"/>
                    <a:pt x="107656" y="0"/>
                  </a:cubicBezTo>
                  <a:close/>
                </a:path>
              </a:pathLst>
            </a:custGeom>
            <a:blipFill>
              <a:blip r:embed="rId4"/>
              <a:stretch>
                <a:fillRect l="-135" r="-135"/>
              </a:stretch>
            </a:blipFill>
            <a:ln w="19050" cap="rnd">
              <a:solidFill>
                <a:srgbClr val="FFFFFF"/>
              </a:solidFill>
              <a:prstDash val="solid"/>
              <a:round/>
            </a:ln>
          </p:spPr>
        </p:sp>
      </p:grpSp>
      <p:grpSp>
        <p:nvGrpSpPr>
          <p:cNvPr id="13" name="Group 13"/>
          <p:cNvGrpSpPr/>
          <p:nvPr/>
        </p:nvGrpSpPr>
        <p:grpSpPr>
          <a:xfrm>
            <a:off x="2155836" y="1078511"/>
            <a:ext cx="15687413" cy="5333040"/>
            <a:chOff x="-4991402" y="-3405707"/>
            <a:chExt cx="20916552" cy="5864172"/>
          </a:xfrm>
        </p:grpSpPr>
        <p:sp>
          <p:nvSpPr>
            <p:cNvPr id="14" name="TextBox 14"/>
            <p:cNvSpPr txBox="1"/>
            <p:nvPr/>
          </p:nvSpPr>
          <p:spPr>
            <a:xfrm>
              <a:off x="-4991402" y="-3405707"/>
              <a:ext cx="18275602" cy="1231107"/>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Our Enthusiastic team consists of diligent members who put their effort, gave their best and learned valuable AI lessons throughout this journey </a:t>
              </a:r>
              <a:r>
                <a:rPr lang="en-US" sz="3000" b="1" dirty="0">
                  <a:solidFill>
                    <a:srgbClr val="E0E7FF"/>
                  </a:solidFill>
                  <a:latin typeface="HK Grotesk Bold"/>
                  <a:ea typeface="HK Grotesk Bold"/>
                  <a:cs typeface="HK Grotesk Bold"/>
                  <a:sym typeface="Wingdings" panose="05000000000000000000" pitchFamily="2" charset="2"/>
                </a:rPr>
                <a:t></a:t>
              </a:r>
              <a:endParaRPr lang="en-US" sz="3000" b="1" dirty="0">
                <a:solidFill>
                  <a:srgbClr val="E0E7FF"/>
                </a:solidFill>
                <a:latin typeface="HK Grotesk Bold"/>
                <a:ea typeface="HK Grotesk Bold"/>
                <a:cs typeface="HK Grotesk Bold"/>
                <a:sym typeface="HK Grotesk Bold"/>
              </a:endParaRPr>
            </a:p>
          </p:txBody>
        </p:sp>
        <p:sp>
          <p:nvSpPr>
            <p:cNvPr id="15" name="TextBox 15"/>
            <p:cNvSpPr txBox="1"/>
            <p:nvPr/>
          </p:nvSpPr>
          <p:spPr>
            <a:xfrm>
              <a:off x="5765800" y="2128566"/>
              <a:ext cx="10159350" cy="329899"/>
            </a:xfrm>
            <a:prstGeom prst="rect">
              <a:avLst/>
            </a:prstGeom>
          </p:spPr>
          <p:txBody>
            <a:bodyPr wrap="square" lIns="0" tIns="0" rIns="0" bIns="0" rtlCol="0" anchor="t">
              <a:spAutoFit/>
            </a:bodyPr>
            <a:lstStyle/>
            <a:p>
              <a:pPr marL="0" lvl="0" indent="0" algn="l">
                <a:lnSpc>
                  <a:spcPts val="2017"/>
                </a:lnSpc>
              </a:pPr>
              <a:r>
                <a:rPr lang="en-US" sz="2800" dirty="0">
                  <a:solidFill>
                    <a:srgbClr val="E0E7FF"/>
                  </a:solidFill>
                  <a:latin typeface="HK Grotesk Light"/>
                  <a:ea typeface="HK Grotesk Light"/>
                  <a:cs typeface="HK Grotesk Light"/>
                  <a:sym typeface="HK Grotesk Light"/>
                </a:rPr>
                <a:t>Shivani Singh 	 -  </a:t>
              </a:r>
              <a:r>
                <a:rPr lang="en-US" sz="2800" dirty="0" err="1">
                  <a:solidFill>
                    <a:srgbClr val="E0E7FF"/>
                  </a:solidFill>
                  <a:latin typeface="HK Grotesk Light"/>
                  <a:ea typeface="HK Grotesk Light"/>
                  <a:cs typeface="HK Grotesk Light"/>
                  <a:sym typeface="HK Grotesk Light"/>
                </a:rPr>
                <a:t>Ultimatix</a:t>
              </a:r>
              <a:r>
                <a:rPr lang="en-US" sz="2800" dirty="0">
                  <a:solidFill>
                    <a:srgbClr val="E0E7FF"/>
                  </a:solidFill>
                  <a:latin typeface="HK Grotesk Light"/>
                  <a:ea typeface="HK Grotesk Light"/>
                  <a:cs typeface="HK Grotesk Light"/>
                  <a:sym typeface="HK Grotesk Light"/>
                </a:rPr>
                <a:t> Account</a:t>
              </a:r>
            </a:p>
          </p:txBody>
        </p:sp>
      </p:grpSp>
      <p:sp>
        <p:nvSpPr>
          <p:cNvPr id="28" name="TextBox 15">
            <a:extLst>
              <a:ext uri="{FF2B5EF4-FFF2-40B4-BE49-F238E27FC236}">
                <a16:creationId xmlns:a16="http://schemas.microsoft.com/office/drawing/2014/main" id="{FCD6A7DB-86AA-3607-F3F6-359BAEEC59EE}"/>
              </a:ext>
            </a:extLst>
          </p:cNvPr>
          <p:cNvSpPr txBox="1"/>
          <p:nvPr/>
        </p:nvSpPr>
        <p:spPr>
          <a:xfrm>
            <a:off x="10211037" y="3544848"/>
            <a:ext cx="7619512" cy="300019"/>
          </a:xfrm>
          <a:prstGeom prst="rect">
            <a:avLst/>
          </a:prstGeom>
        </p:spPr>
        <p:txBody>
          <a:bodyPr wrap="square" lIns="0" tIns="0" rIns="0" bIns="0" rtlCol="0" anchor="t">
            <a:spAutoFit/>
          </a:bodyPr>
          <a:lstStyle/>
          <a:p>
            <a:pPr marL="0" lvl="0" indent="0" algn="l">
              <a:lnSpc>
                <a:spcPts val="2017"/>
              </a:lnSpc>
            </a:pPr>
            <a:r>
              <a:rPr lang="en-US" sz="2800" dirty="0">
                <a:solidFill>
                  <a:srgbClr val="E0E7FF"/>
                </a:solidFill>
                <a:latin typeface="HK Grotesk Light"/>
                <a:ea typeface="HK Grotesk Light"/>
                <a:cs typeface="HK Grotesk Light"/>
                <a:sym typeface="HK Grotesk Light"/>
              </a:rPr>
              <a:t>Somesh Bhawnani – Skechers USA Account</a:t>
            </a:r>
          </a:p>
        </p:txBody>
      </p:sp>
      <p:sp>
        <p:nvSpPr>
          <p:cNvPr id="29" name="TextBox 15">
            <a:extLst>
              <a:ext uri="{FF2B5EF4-FFF2-40B4-BE49-F238E27FC236}">
                <a16:creationId xmlns:a16="http://schemas.microsoft.com/office/drawing/2014/main" id="{0B8592EA-4CDC-88B5-4DD9-3CD8E2D17843}"/>
              </a:ext>
            </a:extLst>
          </p:cNvPr>
          <p:cNvSpPr txBox="1"/>
          <p:nvPr/>
        </p:nvSpPr>
        <p:spPr>
          <a:xfrm>
            <a:off x="10223737" y="4200548"/>
            <a:ext cx="7619512" cy="300019"/>
          </a:xfrm>
          <a:prstGeom prst="rect">
            <a:avLst/>
          </a:prstGeom>
        </p:spPr>
        <p:txBody>
          <a:bodyPr wrap="square" lIns="0" tIns="0" rIns="0" bIns="0" rtlCol="0" anchor="t">
            <a:spAutoFit/>
          </a:bodyPr>
          <a:lstStyle/>
          <a:p>
            <a:pPr marL="0" lvl="0" indent="0" algn="l">
              <a:lnSpc>
                <a:spcPts val="2017"/>
              </a:lnSpc>
            </a:pPr>
            <a:r>
              <a:rPr lang="en-US" sz="2800" dirty="0">
                <a:solidFill>
                  <a:srgbClr val="E0E7FF"/>
                </a:solidFill>
                <a:latin typeface="HK Grotesk Light"/>
                <a:ea typeface="HK Grotesk Light"/>
                <a:cs typeface="HK Grotesk Light"/>
                <a:sym typeface="HK Grotesk Light"/>
              </a:rPr>
              <a:t>Ayush Mangal 	 – Stellantis  Account</a:t>
            </a:r>
          </a:p>
        </p:txBody>
      </p:sp>
      <p:sp>
        <p:nvSpPr>
          <p:cNvPr id="30" name="TextBox 15">
            <a:extLst>
              <a:ext uri="{FF2B5EF4-FFF2-40B4-BE49-F238E27FC236}">
                <a16:creationId xmlns:a16="http://schemas.microsoft.com/office/drawing/2014/main" id="{821A0BAD-8C9C-E1B3-E77D-E00B56B6A253}"/>
              </a:ext>
            </a:extLst>
          </p:cNvPr>
          <p:cNvSpPr txBox="1"/>
          <p:nvPr/>
        </p:nvSpPr>
        <p:spPr>
          <a:xfrm>
            <a:off x="10223737" y="4881648"/>
            <a:ext cx="7619512" cy="300019"/>
          </a:xfrm>
          <a:prstGeom prst="rect">
            <a:avLst/>
          </a:prstGeom>
        </p:spPr>
        <p:txBody>
          <a:bodyPr wrap="square" lIns="0" tIns="0" rIns="0" bIns="0" rtlCol="0" anchor="t">
            <a:spAutoFit/>
          </a:bodyPr>
          <a:lstStyle/>
          <a:p>
            <a:pPr marL="0" lvl="0" indent="0" algn="l">
              <a:lnSpc>
                <a:spcPts val="2017"/>
              </a:lnSpc>
            </a:pPr>
            <a:r>
              <a:rPr lang="en-US" sz="2800" dirty="0">
                <a:solidFill>
                  <a:srgbClr val="E0E7FF"/>
                </a:solidFill>
                <a:latin typeface="HK Grotesk Light"/>
                <a:ea typeface="HK Grotesk Light"/>
                <a:cs typeface="HK Grotesk Light"/>
                <a:sym typeface="HK Grotesk Light"/>
              </a:rPr>
              <a:t>Saurabh Awasthi   – </a:t>
            </a:r>
            <a:r>
              <a:rPr lang="en-US" sz="2800" dirty="0" err="1">
                <a:solidFill>
                  <a:srgbClr val="E0E7FF"/>
                </a:solidFill>
                <a:latin typeface="HK Grotesk Light"/>
                <a:ea typeface="HK Grotesk Light"/>
                <a:cs typeface="HK Grotesk Light"/>
                <a:sym typeface="HK Grotesk Light"/>
              </a:rPr>
              <a:t>Ultimatix</a:t>
            </a:r>
            <a:r>
              <a:rPr lang="en-US" sz="2800" dirty="0">
                <a:solidFill>
                  <a:srgbClr val="E0E7FF"/>
                </a:solidFill>
                <a:latin typeface="HK Grotesk Light"/>
                <a:ea typeface="HK Grotesk Light"/>
                <a:cs typeface="HK Grotesk Light"/>
                <a:sym typeface="HK Grotesk Light"/>
              </a:rPr>
              <a:t> Account</a:t>
            </a:r>
          </a:p>
        </p:txBody>
      </p:sp>
      <p:sp>
        <p:nvSpPr>
          <p:cNvPr id="31" name="TextBox 15">
            <a:extLst>
              <a:ext uri="{FF2B5EF4-FFF2-40B4-BE49-F238E27FC236}">
                <a16:creationId xmlns:a16="http://schemas.microsoft.com/office/drawing/2014/main" id="{269C12AB-457D-721B-DADF-BE57AC21F2CC}"/>
              </a:ext>
            </a:extLst>
          </p:cNvPr>
          <p:cNvSpPr txBox="1"/>
          <p:nvPr/>
        </p:nvSpPr>
        <p:spPr>
          <a:xfrm>
            <a:off x="10223737" y="5491622"/>
            <a:ext cx="7619512" cy="300019"/>
          </a:xfrm>
          <a:prstGeom prst="rect">
            <a:avLst/>
          </a:prstGeom>
        </p:spPr>
        <p:txBody>
          <a:bodyPr wrap="square" lIns="0" tIns="0" rIns="0" bIns="0" rtlCol="0" anchor="t">
            <a:spAutoFit/>
          </a:bodyPr>
          <a:lstStyle/>
          <a:p>
            <a:pPr marL="0" lvl="0" indent="0" algn="l">
              <a:lnSpc>
                <a:spcPts val="2017"/>
              </a:lnSpc>
            </a:pPr>
            <a:r>
              <a:rPr lang="en-US" sz="2800" dirty="0">
                <a:solidFill>
                  <a:srgbClr val="E0E7FF"/>
                </a:solidFill>
                <a:latin typeface="HK Grotesk Light"/>
                <a:ea typeface="HK Grotesk Light"/>
                <a:cs typeface="HK Grotesk Light"/>
                <a:sym typeface="HK Grotesk Light"/>
              </a:rPr>
              <a:t>Shivani Singh        –  </a:t>
            </a:r>
            <a:r>
              <a:rPr lang="en-US" sz="2800" dirty="0" err="1">
                <a:solidFill>
                  <a:srgbClr val="E0E7FF"/>
                </a:solidFill>
                <a:latin typeface="HK Grotesk Light"/>
                <a:ea typeface="HK Grotesk Light"/>
                <a:cs typeface="HK Grotesk Light"/>
                <a:sym typeface="HK Grotesk Light"/>
              </a:rPr>
              <a:t>Ultimatix</a:t>
            </a:r>
            <a:r>
              <a:rPr lang="en-US" sz="2800" dirty="0">
                <a:solidFill>
                  <a:srgbClr val="E0E7FF"/>
                </a:solidFill>
                <a:latin typeface="HK Grotesk Light"/>
                <a:ea typeface="HK Grotesk Light"/>
                <a:cs typeface="HK Grotesk Light"/>
                <a:sym typeface="HK Grotesk Light"/>
              </a:rPr>
              <a:t> Account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0515600" y="2788443"/>
            <a:ext cx="6886575" cy="5372100"/>
            <a:chOff x="0" y="0"/>
            <a:chExt cx="1200275" cy="936314"/>
          </a:xfrm>
        </p:grpSpPr>
        <p:sp>
          <p:nvSpPr>
            <p:cNvPr id="3" name="Freeform 3"/>
            <p:cNvSpPr/>
            <p:nvPr/>
          </p:nvSpPr>
          <p:spPr>
            <a:xfrm>
              <a:off x="0" y="0"/>
              <a:ext cx="1200275" cy="936314"/>
            </a:xfrm>
            <a:custGeom>
              <a:avLst/>
              <a:gdLst/>
              <a:ahLst/>
              <a:cxnLst/>
              <a:rect l="l" t="t" r="r" b="b"/>
              <a:pathLst>
                <a:path w="1200275" h="936314">
                  <a:moveTo>
                    <a:pt x="44968" y="0"/>
                  </a:moveTo>
                  <a:lnTo>
                    <a:pt x="1155306" y="0"/>
                  </a:lnTo>
                  <a:cubicBezTo>
                    <a:pt x="1167233" y="0"/>
                    <a:pt x="1178670" y="4738"/>
                    <a:pt x="1187104" y="13171"/>
                  </a:cubicBezTo>
                  <a:cubicBezTo>
                    <a:pt x="1195537" y="21604"/>
                    <a:pt x="1200275" y="33042"/>
                    <a:pt x="1200275" y="44968"/>
                  </a:cubicBezTo>
                  <a:lnTo>
                    <a:pt x="1200275" y="891345"/>
                  </a:lnTo>
                  <a:cubicBezTo>
                    <a:pt x="1200275" y="903272"/>
                    <a:pt x="1195537" y="914710"/>
                    <a:pt x="1187104" y="923143"/>
                  </a:cubicBezTo>
                  <a:cubicBezTo>
                    <a:pt x="1178670" y="931576"/>
                    <a:pt x="1167233" y="936314"/>
                    <a:pt x="1155306" y="936314"/>
                  </a:cubicBezTo>
                  <a:lnTo>
                    <a:pt x="44968" y="936314"/>
                  </a:lnTo>
                  <a:cubicBezTo>
                    <a:pt x="33042" y="936314"/>
                    <a:pt x="21604" y="931576"/>
                    <a:pt x="13171" y="923143"/>
                  </a:cubicBezTo>
                  <a:cubicBezTo>
                    <a:pt x="4738" y="914710"/>
                    <a:pt x="0" y="903272"/>
                    <a:pt x="0" y="891345"/>
                  </a:cubicBezTo>
                  <a:lnTo>
                    <a:pt x="0" y="44968"/>
                  </a:lnTo>
                  <a:cubicBezTo>
                    <a:pt x="0" y="33042"/>
                    <a:pt x="4738" y="21604"/>
                    <a:pt x="13171" y="13171"/>
                  </a:cubicBezTo>
                  <a:cubicBezTo>
                    <a:pt x="21604" y="4738"/>
                    <a:pt x="33042" y="0"/>
                    <a:pt x="44968" y="0"/>
                  </a:cubicBezTo>
                  <a:close/>
                </a:path>
              </a:pathLst>
            </a:custGeom>
            <a:blipFill>
              <a:blip r:embed="rId2"/>
              <a:stretch>
                <a:fillRect l="-246" r="-246"/>
              </a:stretch>
            </a:blipFill>
            <a:ln w="19050" cap="rnd">
              <a:solidFill>
                <a:srgbClr val="FFFFFF"/>
              </a:solidFill>
              <a:prstDash val="solid"/>
              <a:round/>
            </a:ln>
          </p:spPr>
        </p:sp>
      </p:grpSp>
      <p:sp>
        <p:nvSpPr>
          <p:cNvPr id="4" name="TextBox 4"/>
          <p:cNvSpPr txBox="1"/>
          <p:nvPr/>
        </p:nvSpPr>
        <p:spPr>
          <a:xfrm>
            <a:off x="666750" y="838200"/>
            <a:ext cx="8782050" cy="1144480"/>
          </a:xfrm>
          <a:prstGeom prst="rect">
            <a:avLst/>
          </a:prstGeom>
        </p:spPr>
        <p:txBody>
          <a:bodyPr wrap="square" lIns="0" tIns="0" rIns="0" bIns="0" rtlCol="0" anchor="t">
            <a:spAutoFit/>
          </a:bodyPr>
          <a:lstStyle/>
          <a:p>
            <a:pPr marL="0" lvl="0" indent="0" algn="l">
              <a:lnSpc>
                <a:spcPts val="8799"/>
              </a:lnSpc>
            </a:pPr>
            <a:r>
              <a:rPr lang="en-US" sz="7200" dirty="0">
                <a:solidFill>
                  <a:srgbClr val="FACC15"/>
                </a:solidFill>
                <a:latin typeface="Gilda Display"/>
                <a:ea typeface="Gilda Display"/>
                <a:cs typeface="Gilda Display"/>
                <a:sym typeface="Gilda Display"/>
              </a:rPr>
              <a:t>Problem Statement</a:t>
            </a:r>
          </a:p>
        </p:txBody>
      </p:sp>
      <p:grpSp>
        <p:nvGrpSpPr>
          <p:cNvPr id="5" name="Group 5"/>
          <p:cNvGrpSpPr/>
          <p:nvPr/>
        </p:nvGrpSpPr>
        <p:grpSpPr>
          <a:xfrm>
            <a:off x="228600" y="2324099"/>
            <a:ext cx="10134600" cy="6991951"/>
            <a:chOff x="-10464801" y="-7340602"/>
            <a:chExt cx="9182101" cy="9415831"/>
          </a:xfrm>
        </p:grpSpPr>
        <p:sp>
          <p:nvSpPr>
            <p:cNvPr id="6" name="TextBox 6"/>
            <p:cNvSpPr txBox="1"/>
            <p:nvPr/>
          </p:nvSpPr>
          <p:spPr>
            <a:xfrm>
              <a:off x="-10464800" y="-7340602"/>
              <a:ext cx="9182100" cy="619125"/>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Defining the Challenge We Address</a:t>
              </a:r>
            </a:p>
          </p:txBody>
        </p:sp>
        <p:sp>
          <p:nvSpPr>
            <p:cNvPr id="7" name="TextBox 7"/>
            <p:cNvSpPr txBox="1"/>
            <p:nvPr/>
          </p:nvSpPr>
          <p:spPr>
            <a:xfrm>
              <a:off x="-10464801" y="-6417056"/>
              <a:ext cx="9182100" cy="8492285"/>
            </a:xfrm>
            <a:prstGeom prst="rect">
              <a:avLst/>
            </a:prstGeom>
          </p:spPr>
          <p:txBody>
            <a:bodyPr lIns="0" tIns="0" rIns="0" bIns="0" rtlCol="0" anchor="t">
              <a:spAutoFit/>
            </a:bodyPr>
            <a:lstStyle/>
            <a:p>
              <a:pPr marL="0" lvl="0" indent="0" algn="l">
                <a:lnSpc>
                  <a:spcPts val="2859"/>
                </a:lnSpc>
              </a:pPr>
              <a:r>
                <a:rPr lang="en-US" sz="2000" b="1" dirty="0">
                  <a:solidFill>
                    <a:srgbClr val="E0E7FF"/>
                  </a:solidFill>
                  <a:latin typeface="HK Grotesk Light"/>
                  <a:ea typeface="HK Grotesk Light"/>
                  <a:cs typeface="HK Grotesk Light"/>
                  <a:sym typeface="HK Grotesk Light"/>
                </a:rPr>
                <a:t>Summary: </a:t>
              </a:r>
              <a:r>
                <a:rPr lang="en-US" sz="2000" dirty="0">
                  <a:solidFill>
                    <a:srgbClr val="E0E7FF"/>
                  </a:solidFill>
                  <a:latin typeface="HK Grotesk Light"/>
                  <a:ea typeface="HK Grotesk Light"/>
                  <a:cs typeface="HK Grotesk Light"/>
                  <a:sym typeface="HK Grotesk Light"/>
                </a:rPr>
                <a:t>When a candidate applies for a job, the technical assessment questions must be generated based on the skills experience and role expectations. Generate relevant coding challenges for the candidates to solve. Based on thew scoring, generate a report if the candidate is recommended/rejected and the rationale for the decision.</a:t>
              </a:r>
            </a:p>
            <a:p>
              <a:pPr marL="0" lvl="0" indent="0" algn="l">
                <a:lnSpc>
                  <a:spcPts val="2859"/>
                </a:lnSpc>
              </a:pPr>
              <a:endParaRPr lang="en-US" sz="2000" dirty="0">
                <a:solidFill>
                  <a:srgbClr val="E0E7FF"/>
                </a:solidFill>
                <a:latin typeface="HK Grotesk Light"/>
                <a:ea typeface="HK Grotesk Light"/>
                <a:cs typeface="HK Grotesk Light"/>
                <a:sym typeface="HK Grotesk Light"/>
              </a:endParaRPr>
            </a:p>
            <a:p>
              <a:pPr marL="0" lvl="0" indent="0" algn="l">
                <a:lnSpc>
                  <a:spcPts val="2859"/>
                </a:lnSpc>
              </a:pPr>
              <a:r>
                <a:rPr lang="en-US" sz="2000" b="1" dirty="0">
                  <a:solidFill>
                    <a:srgbClr val="E0E7FF"/>
                  </a:solidFill>
                  <a:latin typeface="HK Grotesk Light"/>
                  <a:ea typeface="HK Grotesk Light"/>
                  <a:cs typeface="HK Grotesk Light"/>
                  <a:sym typeface="HK Grotesk Light"/>
                </a:rPr>
                <a:t>Problem/Challenge being addressed: </a:t>
              </a:r>
              <a:r>
                <a:rPr lang="en-US" sz="2000" dirty="0">
                  <a:solidFill>
                    <a:srgbClr val="E0E7FF"/>
                  </a:solidFill>
                  <a:latin typeface="HK Grotesk Light"/>
                  <a:ea typeface="HK Grotesk Light"/>
                  <a:cs typeface="HK Grotesk Light"/>
                  <a:sym typeface="HK Grotesk Light"/>
                </a:rPr>
                <a:t>Traditional technical assessment process is often based on the knowledge on the technical panel and sometimes confined only to the client expectations. The objective is to eliminated such bias and ensure that the assessment process is transparent.</a:t>
              </a:r>
            </a:p>
            <a:p>
              <a:pPr marL="0" lvl="0" indent="0" algn="l">
                <a:lnSpc>
                  <a:spcPts val="2859"/>
                </a:lnSpc>
              </a:pPr>
              <a:endParaRPr lang="en-US" sz="2000" dirty="0">
                <a:solidFill>
                  <a:srgbClr val="E0E7FF"/>
                </a:solidFill>
                <a:latin typeface="HK Grotesk Light"/>
                <a:ea typeface="HK Grotesk Light"/>
                <a:cs typeface="HK Grotesk Light"/>
                <a:sym typeface="HK Grotesk Light"/>
              </a:endParaRPr>
            </a:p>
            <a:p>
              <a:pPr marL="0" lvl="0" indent="0" algn="l">
                <a:lnSpc>
                  <a:spcPts val="2859"/>
                </a:lnSpc>
              </a:pPr>
              <a:r>
                <a:rPr lang="en-US" sz="2000" b="1" dirty="0">
                  <a:solidFill>
                    <a:srgbClr val="E0E7FF"/>
                  </a:solidFill>
                  <a:latin typeface="HK Grotesk Light"/>
                  <a:ea typeface="HK Grotesk Light"/>
                  <a:cs typeface="HK Grotesk Light"/>
                  <a:sym typeface="HK Grotesk Light"/>
                </a:rPr>
                <a:t>Data Requirements:</a:t>
              </a:r>
            </a:p>
            <a:p>
              <a:pPr marL="0" lvl="0" indent="0" algn="l">
                <a:lnSpc>
                  <a:spcPts val="2859"/>
                </a:lnSpc>
              </a:pPr>
              <a:r>
                <a:rPr lang="en-US" sz="2000" dirty="0">
                  <a:solidFill>
                    <a:srgbClr val="E0E7FF"/>
                  </a:solidFill>
                  <a:latin typeface="HK Grotesk Light"/>
                  <a:ea typeface="HK Grotesk Light"/>
                  <a:cs typeface="HK Grotesk Light"/>
                  <a:sym typeface="HK Grotesk Light"/>
                </a:rPr>
                <a:t>Candidate Skills, Job description, Skill based questions and response</a:t>
              </a:r>
            </a:p>
            <a:p>
              <a:pPr marL="0" lvl="0" indent="0" algn="l">
                <a:lnSpc>
                  <a:spcPts val="2859"/>
                </a:lnSpc>
              </a:pPr>
              <a:endParaRPr lang="en-US" sz="2000" dirty="0">
                <a:solidFill>
                  <a:srgbClr val="E0E7FF"/>
                </a:solidFill>
                <a:latin typeface="HK Grotesk Light"/>
                <a:ea typeface="HK Grotesk Light"/>
                <a:cs typeface="HK Grotesk Light"/>
                <a:sym typeface="HK Grotesk Light"/>
              </a:endParaRPr>
            </a:p>
            <a:p>
              <a:pPr marL="0" lvl="0" indent="0" algn="l">
                <a:lnSpc>
                  <a:spcPts val="2859"/>
                </a:lnSpc>
              </a:pPr>
              <a:r>
                <a:rPr lang="en-US" sz="2000" b="1" dirty="0">
                  <a:solidFill>
                    <a:srgbClr val="E0E7FF"/>
                  </a:solidFill>
                  <a:latin typeface="HK Grotesk Light"/>
                  <a:ea typeface="HK Grotesk Light"/>
                  <a:cs typeface="HK Grotesk Light"/>
                  <a:sym typeface="HK Grotesk Light"/>
                </a:rPr>
                <a:t>Expected Outcome:</a:t>
              </a:r>
            </a:p>
            <a:p>
              <a:pPr marL="0" lvl="0" indent="0" algn="l">
                <a:lnSpc>
                  <a:spcPts val="2859"/>
                </a:lnSpc>
              </a:pPr>
              <a:r>
                <a:rPr lang="en-US" sz="2000" dirty="0">
                  <a:solidFill>
                    <a:srgbClr val="E0E7FF"/>
                  </a:solidFill>
                  <a:latin typeface="HK Grotesk Light"/>
                  <a:ea typeface="HK Grotesk Light"/>
                  <a:cs typeface="HK Grotesk Light"/>
                  <a:sym typeface="HK Grotesk Light"/>
                </a:rPr>
                <a:t>Questions/Code challenges must be random relevant to skill, JD and experience levels</a:t>
              </a:r>
            </a:p>
            <a:p>
              <a:pPr marL="0" lvl="0" indent="0" algn="l">
                <a:lnSpc>
                  <a:spcPts val="2859"/>
                </a:lnSpc>
              </a:pPr>
              <a:r>
                <a:rPr lang="en-US" sz="2000" dirty="0">
                  <a:solidFill>
                    <a:srgbClr val="E0E7FF"/>
                  </a:solidFill>
                  <a:latin typeface="HK Grotesk Light"/>
                  <a:ea typeface="HK Grotesk Light"/>
                  <a:cs typeface="HK Grotesk Light"/>
                  <a:sym typeface="HK Grotesk Light"/>
                </a:rPr>
                <a:t>Generate assessment report highlighting strengths and weaknesses</a:t>
              </a:r>
            </a:p>
            <a:p>
              <a:pPr marL="0" lvl="0" indent="0" algn="l">
                <a:lnSpc>
                  <a:spcPts val="2859"/>
                </a:lnSpc>
              </a:pPr>
              <a:r>
                <a:rPr lang="en-US" sz="2000" dirty="0">
                  <a:solidFill>
                    <a:srgbClr val="E0E7FF"/>
                  </a:solidFill>
                  <a:latin typeface="HK Grotesk Light"/>
                  <a:ea typeface="HK Grotesk Light"/>
                  <a:cs typeface="HK Grotesk Light"/>
                  <a:sym typeface="HK Grotesk Light"/>
                </a:rPr>
                <a:t>Generate a report for recommendations/rejection including rationale</a:t>
              </a:r>
            </a:p>
          </p:txBody>
        </p:sp>
      </p:gr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937"/>
        </a:solidFill>
        <a:effectLst/>
      </p:bgPr>
    </p:bg>
    <p:spTree>
      <p:nvGrpSpPr>
        <p:cNvPr id="1" name=""/>
        <p:cNvGrpSpPr/>
        <p:nvPr/>
      </p:nvGrpSpPr>
      <p:grpSpPr>
        <a:xfrm>
          <a:off x="0" y="0"/>
          <a:ext cx="0" cy="0"/>
          <a:chOff x="0" y="0"/>
          <a:chExt cx="0" cy="0"/>
        </a:xfrm>
      </p:grpSpPr>
      <p:grpSp>
        <p:nvGrpSpPr>
          <p:cNvPr id="2" name="Group 2"/>
          <p:cNvGrpSpPr/>
          <p:nvPr/>
        </p:nvGrpSpPr>
        <p:grpSpPr>
          <a:xfrm>
            <a:off x="1295400" y="1004888"/>
            <a:ext cx="16078200" cy="7301534"/>
            <a:chOff x="0" y="171450"/>
            <a:chExt cx="16852900" cy="9735376"/>
          </a:xfrm>
        </p:grpSpPr>
        <p:sp>
          <p:nvSpPr>
            <p:cNvPr id="3" name="TextBox 3"/>
            <p:cNvSpPr txBox="1"/>
            <p:nvPr/>
          </p:nvSpPr>
          <p:spPr>
            <a:xfrm>
              <a:off x="0" y="171450"/>
              <a:ext cx="16852900" cy="1612476"/>
            </a:xfrm>
            <a:prstGeom prst="rect">
              <a:avLst/>
            </a:prstGeom>
          </p:spPr>
          <p:txBody>
            <a:bodyPr lIns="0" tIns="0" rIns="0" bIns="0" rtlCol="0" anchor="t">
              <a:spAutoFit/>
            </a:bodyPr>
            <a:lstStyle/>
            <a:p>
              <a:pPr marL="0" lvl="0" indent="0" algn="l">
                <a:lnSpc>
                  <a:spcPts val="8799"/>
                </a:lnSpc>
              </a:pPr>
              <a:r>
                <a:rPr lang="en-US" sz="8799" dirty="0">
                  <a:solidFill>
                    <a:srgbClr val="FACC15"/>
                  </a:solidFill>
                  <a:latin typeface="Gilda Display"/>
                  <a:ea typeface="Gilda Display"/>
                  <a:cs typeface="Gilda Display"/>
                  <a:sym typeface="Gilda Display"/>
                </a:rPr>
                <a:t>Thought Process</a:t>
              </a:r>
            </a:p>
          </p:txBody>
        </p:sp>
        <p:sp>
          <p:nvSpPr>
            <p:cNvPr id="4" name="TextBox 4"/>
            <p:cNvSpPr txBox="1"/>
            <p:nvPr/>
          </p:nvSpPr>
          <p:spPr>
            <a:xfrm>
              <a:off x="0" y="3251244"/>
              <a:ext cx="16852900" cy="6655582"/>
            </a:xfrm>
            <a:prstGeom prst="rect">
              <a:avLst/>
            </a:prstGeom>
          </p:spPr>
          <p:txBody>
            <a:bodyPr lIns="0" tIns="0" rIns="0" bIns="0" rtlCol="0" anchor="t">
              <a:spAutoFit/>
            </a:bodyPr>
            <a:lstStyle/>
            <a:p>
              <a:pPr marL="0" lvl="0" indent="0" algn="l">
                <a:lnSpc>
                  <a:spcPts val="3900"/>
                </a:lnSpc>
              </a:pPr>
              <a:r>
                <a:rPr lang="en-US" sz="3000" dirty="0">
                  <a:solidFill>
                    <a:srgbClr val="E0E7FF"/>
                  </a:solidFill>
                  <a:latin typeface="HK Grotesk Light"/>
                  <a:ea typeface="HK Grotesk Light"/>
                  <a:cs typeface="HK Grotesk Light"/>
                  <a:sym typeface="HK Grotesk Light"/>
                </a:rPr>
                <a:t>Our team engaged in </a:t>
              </a:r>
              <a:r>
                <a:rPr lang="en-US" sz="3000" b="1" dirty="0">
                  <a:solidFill>
                    <a:srgbClr val="E0E7FF"/>
                  </a:solidFill>
                  <a:latin typeface="HK Grotesk Bold"/>
                  <a:ea typeface="HK Grotesk Bold"/>
                  <a:cs typeface="HK Grotesk Bold"/>
                  <a:sym typeface="HK Grotesk Bold"/>
                </a:rPr>
                <a:t>extensive brainstorming</a:t>
              </a:r>
              <a:r>
                <a:rPr lang="en-US" sz="3000" dirty="0">
                  <a:solidFill>
                    <a:srgbClr val="E0E7FF"/>
                  </a:solidFill>
                  <a:latin typeface="HK Grotesk Light"/>
                  <a:ea typeface="HK Grotesk Light"/>
                  <a:cs typeface="HK Grotesk Light"/>
                  <a:sym typeface="HK Grotesk Light"/>
                </a:rPr>
                <a:t> sessions to dissect the problem, exploring various technologies and methodologies to ensure a robust solution that meets all requirements.</a:t>
              </a:r>
            </a:p>
            <a:p>
              <a:pPr marL="0" lvl="0" indent="0" algn="l">
                <a:lnSpc>
                  <a:spcPts val="3900"/>
                </a:lnSpc>
              </a:pPr>
              <a:endParaRPr lang="en-US" sz="3000" dirty="0">
                <a:solidFill>
                  <a:srgbClr val="E0E7FF"/>
                </a:solidFill>
                <a:latin typeface="HK Grotesk Light"/>
                <a:ea typeface="HK Grotesk Light"/>
                <a:cs typeface="HK Grotesk Light"/>
                <a:sym typeface="HK Grotesk Light"/>
              </a:endParaRPr>
            </a:p>
            <a:p>
              <a:pPr marL="0" lvl="0" indent="0" algn="l">
                <a:lnSpc>
                  <a:spcPts val="3900"/>
                </a:lnSpc>
              </a:pPr>
              <a:r>
                <a:rPr lang="en-US" sz="3000" dirty="0">
                  <a:solidFill>
                    <a:srgbClr val="E0E7FF"/>
                  </a:solidFill>
                  <a:latin typeface="HK Grotesk Light"/>
                  <a:ea typeface="HK Grotesk Light"/>
                  <a:cs typeface="HK Grotesk Light"/>
                  <a:sym typeface="HK Grotesk Light"/>
                </a:rPr>
                <a:t>					</a:t>
              </a:r>
              <a:r>
                <a:rPr lang="en-US" sz="3000" i="1" dirty="0">
                  <a:solidFill>
                    <a:srgbClr val="E0E7FF"/>
                  </a:solidFill>
                  <a:latin typeface="HK Grotesk Light"/>
                  <a:ea typeface="HK Grotesk Light"/>
                  <a:cs typeface="HK Grotesk Light"/>
                  <a:sym typeface="HK Grotesk Light"/>
                </a:rPr>
                <a:t>#thinking  like a customer</a:t>
              </a:r>
            </a:p>
            <a:p>
              <a:pPr marL="0" lvl="0" indent="0" algn="l">
                <a:lnSpc>
                  <a:spcPts val="3900"/>
                </a:lnSpc>
              </a:pPr>
              <a:endParaRPr lang="en-US" sz="3000" dirty="0">
                <a:solidFill>
                  <a:srgbClr val="E0E7FF"/>
                </a:solidFill>
                <a:latin typeface="HK Grotesk Light"/>
                <a:ea typeface="HK Grotesk Light"/>
                <a:cs typeface="HK Grotesk Light"/>
                <a:sym typeface="HK Grotesk Light"/>
              </a:endParaRPr>
            </a:p>
            <a:p>
              <a:pPr marL="0" lvl="0" indent="0" algn="l">
                <a:lnSpc>
                  <a:spcPts val="3900"/>
                </a:lnSpc>
              </a:pPr>
              <a:r>
                <a:rPr lang="en-US" sz="3000" dirty="0">
                  <a:solidFill>
                    <a:srgbClr val="E0E7FF"/>
                  </a:solidFill>
                  <a:latin typeface="HK Grotesk Light"/>
                  <a:ea typeface="HK Grotesk Light"/>
                  <a:cs typeface="HK Grotesk Light"/>
                  <a:sym typeface="HK Grotesk Light"/>
                </a:rPr>
                <a:t>			                    </a:t>
              </a:r>
              <a:r>
                <a:rPr lang="en-US" sz="3000" b="1" dirty="0">
                  <a:solidFill>
                    <a:srgbClr val="E0E7FF"/>
                  </a:solidFill>
                  <a:latin typeface="HK Grotesk Light"/>
                  <a:ea typeface="HK Grotesk Light"/>
                  <a:cs typeface="HK Grotesk Light"/>
                  <a:sym typeface="HK Grotesk Light"/>
                </a:rPr>
                <a:t>Usability</a:t>
              </a:r>
              <a:r>
                <a:rPr lang="en-US" sz="3000" dirty="0">
                  <a:solidFill>
                    <a:srgbClr val="E0E7FF"/>
                  </a:solidFill>
                  <a:latin typeface="HK Grotesk Light"/>
                  <a:ea typeface="HK Grotesk Light"/>
                  <a:cs typeface="HK Grotesk Light"/>
                  <a:sym typeface="HK Grotesk Light"/>
                </a:rPr>
                <a:t> – Ease of use</a:t>
              </a:r>
            </a:p>
            <a:p>
              <a:pPr lvl="0">
                <a:lnSpc>
                  <a:spcPts val="3900"/>
                </a:lnSpc>
              </a:pPr>
              <a:r>
                <a:rPr lang="en-US" sz="3000" b="1" dirty="0">
                  <a:solidFill>
                    <a:srgbClr val="E0E7FF"/>
                  </a:solidFill>
                  <a:latin typeface="HK Grotesk Light"/>
                  <a:ea typeface="HK Grotesk Light"/>
                  <a:cs typeface="HK Grotesk Light"/>
                  <a:sym typeface="HK Grotesk Light"/>
                </a:rPr>
                <a:t>				  Use Cases –</a:t>
              </a:r>
              <a:r>
                <a:rPr lang="en-US" sz="3000" dirty="0">
                  <a:solidFill>
                    <a:srgbClr val="E0E7FF"/>
                  </a:solidFill>
                  <a:latin typeface="HK Grotesk Light"/>
                  <a:ea typeface="HK Grotesk Light"/>
                  <a:cs typeface="HK Grotesk Light"/>
                  <a:sym typeface="HK Grotesk Light"/>
                </a:rPr>
                <a:t> Multiple Use cases covered</a:t>
              </a:r>
            </a:p>
            <a:p>
              <a:pPr lvl="0">
                <a:lnSpc>
                  <a:spcPts val="3900"/>
                </a:lnSpc>
              </a:pPr>
              <a:r>
                <a:rPr lang="en-US" sz="3000" dirty="0">
                  <a:solidFill>
                    <a:srgbClr val="E0E7FF"/>
                  </a:solidFill>
                  <a:latin typeface="HK Grotesk Light"/>
                  <a:ea typeface="HK Grotesk Light"/>
                  <a:cs typeface="HK Grotesk Light"/>
                  <a:sym typeface="HK Grotesk Light"/>
                </a:rPr>
                <a:t>	</a:t>
              </a:r>
              <a:r>
                <a:rPr lang="en-US" sz="3000" b="1" dirty="0">
                  <a:solidFill>
                    <a:srgbClr val="E0E7FF"/>
                  </a:solidFill>
                  <a:latin typeface="HK Grotesk Light"/>
                  <a:ea typeface="HK Grotesk Light"/>
                  <a:cs typeface="HK Grotesk Light"/>
                  <a:sym typeface="HK Grotesk Light"/>
                </a:rPr>
                <a:t> Team accomplishes more </a:t>
              </a:r>
              <a:r>
                <a:rPr lang="en-US" sz="3000" dirty="0">
                  <a:solidFill>
                    <a:srgbClr val="E0E7FF"/>
                  </a:solidFill>
                  <a:latin typeface="HK Grotesk Light"/>
                  <a:ea typeface="HK Grotesk Light"/>
                  <a:cs typeface="HK Grotesk Light"/>
                  <a:sym typeface="HK Grotesk Light"/>
                </a:rPr>
                <a:t>– Divided work to complete tasks quickly, efficiently</a:t>
              </a:r>
            </a:p>
            <a:p>
              <a:pPr lvl="0">
                <a:lnSpc>
                  <a:spcPts val="3900"/>
                </a:lnSpc>
              </a:pPr>
              <a:r>
                <a:rPr lang="en-US" sz="3000" dirty="0">
                  <a:solidFill>
                    <a:srgbClr val="E0E7FF"/>
                  </a:solidFill>
                  <a:latin typeface="HK Grotesk Light"/>
                  <a:ea typeface="HK Grotesk Light"/>
                  <a:cs typeface="HK Grotesk Light"/>
                  <a:sym typeface="HK Grotesk Light"/>
                </a:rPr>
                <a:t>		</a:t>
              </a:r>
              <a:r>
                <a:rPr lang="en-US" sz="3000" b="1" dirty="0">
                  <a:solidFill>
                    <a:srgbClr val="E0E7FF"/>
                  </a:solidFill>
                  <a:latin typeface="HK Grotesk Light"/>
                  <a:ea typeface="HK Grotesk Light"/>
                  <a:cs typeface="HK Grotesk Light"/>
                  <a:sym typeface="HK Grotesk Light"/>
                </a:rPr>
                <a:t>Collaboration, Training </a:t>
              </a:r>
              <a:r>
                <a:rPr lang="en-US" sz="3000" dirty="0">
                  <a:solidFill>
                    <a:srgbClr val="E0E7FF"/>
                  </a:solidFill>
                  <a:latin typeface="HK Grotesk Light"/>
                  <a:ea typeface="HK Grotesk Light"/>
                  <a:cs typeface="HK Grotesk Light"/>
                  <a:sym typeface="HK Grotesk Light"/>
                </a:rPr>
                <a:t>– Spent time at AI Lab, had multiple meetings</a:t>
              </a:r>
            </a:p>
            <a:p>
              <a:pPr lvl="0">
                <a:lnSpc>
                  <a:spcPts val="3900"/>
                </a:lnSpc>
              </a:pPr>
              <a:r>
                <a:rPr lang="en-US" sz="3000" dirty="0">
                  <a:solidFill>
                    <a:srgbClr val="E0E7FF"/>
                  </a:solidFill>
                  <a:latin typeface="HK Grotesk Light"/>
                  <a:ea typeface="HK Grotesk Light"/>
                  <a:cs typeface="HK Grotesk Light"/>
                  <a:sym typeface="HK Grotesk Light"/>
                </a:rPr>
                <a:t>				 </a:t>
              </a:r>
              <a:r>
                <a:rPr lang="en-US" sz="3000" b="1" dirty="0">
                  <a:solidFill>
                    <a:srgbClr val="E0E7FF"/>
                  </a:solidFill>
                  <a:latin typeface="HK Grotesk Light"/>
                  <a:ea typeface="HK Grotesk Light"/>
                  <a:cs typeface="HK Grotesk Light"/>
                  <a:sym typeface="HK Grotesk Light"/>
                </a:rPr>
                <a:t>Working Product  </a:t>
              </a:r>
              <a:r>
                <a:rPr lang="en-US" sz="3000" dirty="0">
                  <a:solidFill>
                    <a:srgbClr val="E0E7FF"/>
                  </a:solidFill>
                  <a:latin typeface="HK Grotesk Light"/>
                  <a:ea typeface="HK Grotesk Light"/>
                  <a:cs typeface="HK Grotesk Light"/>
                  <a:sym typeface="HK Grotesk Light"/>
                </a:rPr>
                <a:t>at the end of the demo </a:t>
              </a:r>
              <a:r>
                <a:rPr lang="en-US" sz="3000" dirty="0">
                  <a:solidFill>
                    <a:srgbClr val="E0E7FF"/>
                  </a:solidFill>
                  <a:latin typeface="HK Grotesk Light"/>
                  <a:ea typeface="HK Grotesk Light"/>
                  <a:cs typeface="HK Grotesk Light"/>
                  <a:sym typeface="Wingdings" panose="05000000000000000000" pitchFamily="2" charset="2"/>
                </a:rPr>
                <a:t></a:t>
              </a:r>
              <a:endParaRPr lang="en-US" sz="3000" dirty="0">
                <a:solidFill>
                  <a:srgbClr val="E0E7FF"/>
                </a:solidFill>
                <a:latin typeface="HK Grotesk Light"/>
                <a:ea typeface="HK Grotesk Light"/>
                <a:cs typeface="HK Grotesk Light"/>
                <a:sym typeface="HK Grotesk Light"/>
              </a:endParaRPr>
            </a:p>
          </p:txBody>
        </p:sp>
        <p:sp>
          <p:nvSpPr>
            <p:cNvPr id="5" name="TextBox 5"/>
            <p:cNvSpPr txBox="1"/>
            <p:nvPr/>
          </p:nvSpPr>
          <p:spPr>
            <a:xfrm>
              <a:off x="0" y="2086063"/>
              <a:ext cx="16852900" cy="619125"/>
            </a:xfrm>
            <a:prstGeom prst="rect">
              <a:avLst/>
            </a:prstGeom>
          </p:spPr>
          <p:txBody>
            <a:bodyPr lIns="0" tIns="0" rIns="0" bIns="0" rtlCol="0" anchor="t">
              <a:spAutoFit/>
            </a:bodyPr>
            <a:lstStyle/>
            <a:p>
              <a:pPr marL="0" lvl="0" indent="0" algn="l">
                <a:lnSpc>
                  <a:spcPts val="3600"/>
                </a:lnSpc>
              </a:pPr>
              <a:r>
                <a:rPr lang="en-US" sz="3000" b="1">
                  <a:solidFill>
                    <a:srgbClr val="E0E7FF"/>
                  </a:solidFill>
                  <a:latin typeface="HK Grotesk Bold"/>
                  <a:ea typeface="HK Grotesk Bold"/>
                  <a:cs typeface="HK Grotesk Bold"/>
                  <a:sym typeface="HK Grotesk Bold"/>
                </a:rPr>
                <a:t>Analyzing the Problem and Approach</a:t>
              </a:r>
            </a:p>
          </p:txBody>
        </p:sp>
      </p:grpSp>
      <p:sp>
        <p:nvSpPr>
          <p:cNvPr id="6" name="Freeform 6"/>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4155"/>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1915097"/>
            <a:ext cx="6886575" cy="5372100"/>
            <a:chOff x="0" y="0"/>
            <a:chExt cx="1200275" cy="936314"/>
          </a:xfrm>
        </p:grpSpPr>
        <p:sp>
          <p:nvSpPr>
            <p:cNvPr id="3" name="Freeform 3"/>
            <p:cNvSpPr/>
            <p:nvPr/>
          </p:nvSpPr>
          <p:spPr>
            <a:xfrm>
              <a:off x="0" y="0"/>
              <a:ext cx="1200275" cy="936314"/>
            </a:xfrm>
            <a:custGeom>
              <a:avLst/>
              <a:gdLst/>
              <a:ahLst/>
              <a:cxnLst/>
              <a:rect l="l" t="t" r="r" b="b"/>
              <a:pathLst>
                <a:path w="1200275" h="936314">
                  <a:moveTo>
                    <a:pt x="44968" y="0"/>
                  </a:moveTo>
                  <a:lnTo>
                    <a:pt x="1155306" y="0"/>
                  </a:lnTo>
                  <a:cubicBezTo>
                    <a:pt x="1167233" y="0"/>
                    <a:pt x="1178670" y="4738"/>
                    <a:pt x="1187104" y="13171"/>
                  </a:cubicBezTo>
                  <a:cubicBezTo>
                    <a:pt x="1195537" y="21604"/>
                    <a:pt x="1200275" y="33042"/>
                    <a:pt x="1200275" y="44968"/>
                  </a:cubicBezTo>
                  <a:lnTo>
                    <a:pt x="1200275" y="891345"/>
                  </a:lnTo>
                  <a:cubicBezTo>
                    <a:pt x="1200275" y="903272"/>
                    <a:pt x="1195537" y="914710"/>
                    <a:pt x="1187104" y="923143"/>
                  </a:cubicBezTo>
                  <a:cubicBezTo>
                    <a:pt x="1178670" y="931576"/>
                    <a:pt x="1167233" y="936314"/>
                    <a:pt x="1155306" y="936314"/>
                  </a:cubicBezTo>
                  <a:lnTo>
                    <a:pt x="44968" y="936314"/>
                  </a:lnTo>
                  <a:cubicBezTo>
                    <a:pt x="33042" y="936314"/>
                    <a:pt x="21604" y="931576"/>
                    <a:pt x="13171" y="923143"/>
                  </a:cubicBezTo>
                  <a:cubicBezTo>
                    <a:pt x="4738" y="914710"/>
                    <a:pt x="0" y="903272"/>
                    <a:pt x="0" y="891345"/>
                  </a:cubicBezTo>
                  <a:lnTo>
                    <a:pt x="0" y="44968"/>
                  </a:lnTo>
                  <a:cubicBezTo>
                    <a:pt x="0" y="33042"/>
                    <a:pt x="4738" y="21604"/>
                    <a:pt x="13171" y="13171"/>
                  </a:cubicBezTo>
                  <a:cubicBezTo>
                    <a:pt x="21604" y="4738"/>
                    <a:pt x="33042" y="0"/>
                    <a:pt x="44968" y="0"/>
                  </a:cubicBezTo>
                  <a:close/>
                </a:path>
              </a:pathLst>
            </a:custGeom>
            <a:blipFill>
              <a:blip r:embed="rId2"/>
              <a:stretch>
                <a:fillRect l="-246" r="-246"/>
              </a:stretch>
            </a:blipFill>
            <a:ln w="19050" cap="rnd">
              <a:solidFill>
                <a:srgbClr val="FFFFFF"/>
              </a:solidFill>
              <a:prstDash val="solid"/>
              <a:round/>
            </a:ln>
          </p:spPr>
        </p:sp>
      </p:grpSp>
      <p:sp>
        <p:nvSpPr>
          <p:cNvPr id="4" name="TextBox 4"/>
          <p:cNvSpPr txBox="1"/>
          <p:nvPr/>
        </p:nvSpPr>
        <p:spPr>
          <a:xfrm>
            <a:off x="270164" y="282213"/>
            <a:ext cx="12515850" cy="1025281"/>
          </a:xfrm>
          <a:prstGeom prst="rect">
            <a:avLst/>
          </a:prstGeom>
        </p:spPr>
        <p:txBody>
          <a:bodyPr wrap="square" lIns="0" tIns="0" rIns="0" bIns="0" rtlCol="0" anchor="t">
            <a:spAutoFit/>
          </a:bodyPr>
          <a:lstStyle/>
          <a:p>
            <a:pPr marL="0" lvl="0" indent="0" algn="l">
              <a:lnSpc>
                <a:spcPts val="8799"/>
              </a:lnSpc>
            </a:pPr>
            <a:r>
              <a:rPr lang="en-US" sz="4800" dirty="0">
                <a:solidFill>
                  <a:srgbClr val="FACC15"/>
                </a:solidFill>
                <a:latin typeface="Gilda Display"/>
                <a:ea typeface="Gilda Display"/>
                <a:cs typeface="Gilda Display"/>
                <a:sym typeface="Gilda Display"/>
              </a:rPr>
              <a:t>Overall Solution Design and Architecture</a:t>
            </a:r>
          </a:p>
        </p:txBody>
      </p:sp>
      <p:grpSp>
        <p:nvGrpSpPr>
          <p:cNvPr id="5" name="Group 5"/>
          <p:cNvGrpSpPr/>
          <p:nvPr/>
        </p:nvGrpSpPr>
        <p:grpSpPr>
          <a:xfrm>
            <a:off x="9906000" y="7734300"/>
            <a:ext cx="6886575" cy="837152"/>
            <a:chOff x="0" y="0"/>
            <a:chExt cx="9182100" cy="1116203"/>
          </a:xfrm>
        </p:grpSpPr>
        <p:sp>
          <p:nvSpPr>
            <p:cNvPr id="6" name="TextBox 6"/>
            <p:cNvSpPr txBox="1"/>
            <p:nvPr/>
          </p:nvSpPr>
          <p:spPr>
            <a:xfrm>
              <a:off x="0" y="-9525"/>
              <a:ext cx="9182100" cy="517525"/>
            </a:xfrm>
            <a:prstGeom prst="rect">
              <a:avLst/>
            </a:prstGeom>
          </p:spPr>
          <p:txBody>
            <a:bodyPr lIns="0" tIns="0" rIns="0" bIns="0" rtlCol="0" anchor="t">
              <a:spAutoFit/>
            </a:bodyPr>
            <a:lstStyle/>
            <a:p>
              <a:pPr marL="0" lvl="0" indent="0" algn="l">
                <a:lnSpc>
                  <a:spcPts val="3064"/>
                </a:lnSpc>
                <a:spcBef>
                  <a:spcPct val="0"/>
                </a:spcBef>
              </a:pPr>
              <a:r>
                <a:rPr lang="en-US" sz="2553" b="1">
                  <a:solidFill>
                    <a:srgbClr val="E0E7FF"/>
                  </a:solidFill>
                  <a:latin typeface="HK Grotesk Bold"/>
                  <a:ea typeface="HK Grotesk Bold"/>
                  <a:cs typeface="HK Grotesk Bold"/>
                  <a:sym typeface="HK Grotesk Bold"/>
                </a:rPr>
                <a:t>Visualizing our innovative system's components</a:t>
              </a:r>
            </a:p>
          </p:txBody>
        </p:sp>
        <p:sp>
          <p:nvSpPr>
            <p:cNvPr id="7" name="TextBox 7"/>
            <p:cNvSpPr txBox="1"/>
            <p:nvPr/>
          </p:nvSpPr>
          <p:spPr>
            <a:xfrm>
              <a:off x="0" y="687578"/>
              <a:ext cx="9182100" cy="428625"/>
            </a:xfrm>
            <a:prstGeom prst="rect">
              <a:avLst/>
            </a:prstGeom>
          </p:spPr>
          <p:txBody>
            <a:bodyPr lIns="0" tIns="0" rIns="0" bIns="0" rtlCol="0" anchor="t">
              <a:spAutoFit/>
            </a:bodyPr>
            <a:lstStyle/>
            <a:p>
              <a:pPr marL="0" lvl="0" indent="0" algn="l">
                <a:lnSpc>
                  <a:spcPts val="2681"/>
                </a:lnSpc>
              </a:pPr>
              <a:r>
                <a:rPr lang="en-US" sz="2062" dirty="0">
                  <a:solidFill>
                    <a:srgbClr val="E0E7FF"/>
                  </a:solidFill>
                  <a:latin typeface="HK Grotesk Light"/>
                  <a:ea typeface="HK Grotesk Light"/>
                  <a:cs typeface="HK Grotesk Light"/>
                  <a:sym typeface="HK Grotesk Light"/>
                </a:rPr>
                <a:t>This architecture supports scalable and efficient AI solutions.</a:t>
              </a:r>
            </a:p>
          </p:txBody>
        </p:sp>
      </p:gr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1" name="Picture 20">
            <a:extLst>
              <a:ext uri="{FF2B5EF4-FFF2-40B4-BE49-F238E27FC236}">
                <a16:creationId xmlns:a16="http://schemas.microsoft.com/office/drawing/2014/main" id="{A2B3A33E-F963-97B4-804C-AEB2765692D5}"/>
              </a:ext>
            </a:extLst>
          </p:cNvPr>
          <p:cNvPicPr>
            <a:picLocks noChangeAspect="1"/>
          </p:cNvPicPr>
          <p:nvPr/>
        </p:nvPicPr>
        <p:blipFill>
          <a:blip r:embed="rId5"/>
          <a:stretch>
            <a:fillRect/>
          </a:stretch>
        </p:blipFill>
        <p:spPr>
          <a:xfrm>
            <a:off x="1209103" y="1562100"/>
            <a:ext cx="7934897" cy="79348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Freeform 2"/>
          <p:cNvSpPr/>
          <p:nvPr/>
        </p:nvSpPr>
        <p:spPr>
          <a:xfrm rot="3931047">
            <a:off x="13238956" y="6273814"/>
            <a:ext cx="12130788" cy="11424996"/>
          </a:xfrm>
          <a:custGeom>
            <a:avLst/>
            <a:gdLst/>
            <a:ahLst/>
            <a:cxnLst/>
            <a:rect l="l" t="t" r="r" b="b"/>
            <a:pathLst>
              <a:path w="12130788" h="11424996">
                <a:moveTo>
                  <a:pt x="0" y="0"/>
                </a:moveTo>
                <a:lnTo>
                  <a:pt x="12130787" y="0"/>
                </a:lnTo>
                <a:lnTo>
                  <a:pt x="12130787" y="11424997"/>
                </a:lnTo>
                <a:lnTo>
                  <a:pt x="0" y="1142499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688422" y="6038850"/>
            <a:ext cx="5426628" cy="3581400"/>
            <a:chOff x="0" y="0"/>
            <a:chExt cx="1624600" cy="1072184"/>
          </a:xfrm>
        </p:grpSpPr>
        <p:sp>
          <p:nvSpPr>
            <p:cNvPr id="4" name="Freeform 4"/>
            <p:cNvSpPr/>
            <p:nvPr/>
          </p:nvSpPr>
          <p:spPr>
            <a:xfrm>
              <a:off x="0" y="0"/>
              <a:ext cx="1624600" cy="1072184"/>
            </a:xfrm>
            <a:custGeom>
              <a:avLst/>
              <a:gdLst/>
              <a:ahLst/>
              <a:cxnLst/>
              <a:rect l="l" t="t" r="r" b="b"/>
              <a:pathLst>
                <a:path w="1624600" h="1072184">
                  <a:moveTo>
                    <a:pt x="57066" y="0"/>
                  </a:moveTo>
                  <a:lnTo>
                    <a:pt x="1567534" y="0"/>
                  </a:lnTo>
                  <a:cubicBezTo>
                    <a:pt x="1582669" y="0"/>
                    <a:pt x="1597184" y="6012"/>
                    <a:pt x="1607886" y="16714"/>
                  </a:cubicBezTo>
                  <a:cubicBezTo>
                    <a:pt x="1618588" y="27416"/>
                    <a:pt x="1624600" y="41931"/>
                    <a:pt x="1624600" y="57066"/>
                  </a:cubicBezTo>
                  <a:lnTo>
                    <a:pt x="1624600" y="1015118"/>
                  </a:lnTo>
                  <a:cubicBezTo>
                    <a:pt x="1624600" y="1030253"/>
                    <a:pt x="1618588" y="1044768"/>
                    <a:pt x="1607886" y="1055470"/>
                  </a:cubicBezTo>
                  <a:cubicBezTo>
                    <a:pt x="1597184" y="1066172"/>
                    <a:pt x="1582669" y="1072184"/>
                    <a:pt x="1567534" y="1072184"/>
                  </a:cubicBezTo>
                  <a:lnTo>
                    <a:pt x="57066" y="1072184"/>
                  </a:lnTo>
                  <a:cubicBezTo>
                    <a:pt x="25549" y="1072184"/>
                    <a:pt x="0" y="1046635"/>
                    <a:pt x="0" y="1015118"/>
                  </a:cubicBezTo>
                  <a:lnTo>
                    <a:pt x="0" y="57066"/>
                  </a:lnTo>
                  <a:cubicBezTo>
                    <a:pt x="0" y="25549"/>
                    <a:pt x="25549" y="0"/>
                    <a:pt x="57066" y="0"/>
                  </a:cubicBezTo>
                  <a:close/>
                </a:path>
              </a:pathLst>
            </a:custGeom>
            <a:blipFill>
              <a:blip r:embed="rId4"/>
              <a:stretch>
                <a:fillRect l="-283" r="-283"/>
              </a:stretch>
            </a:blipFill>
            <a:ln w="19050" cap="rnd">
              <a:solidFill>
                <a:srgbClr val="432766"/>
              </a:solidFill>
              <a:prstDash val="solid"/>
              <a:round/>
            </a:ln>
          </p:spPr>
        </p:sp>
      </p:grpSp>
      <p:grpSp>
        <p:nvGrpSpPr>
          <p:cNvPr id="5" name="Group 5"/>
          <p:cNvGrpSpPr/>
          <p:nvPr/>
        </p:nvGrpSpPr>
        <p:grpSpPr>
          <a:xfrm>
            <a:off x="6419850" y="6038850"/>
            <a:ext cx="5448300" cy="3581400"/>
            <a:chOff x="0" y="0"/>
            <a:chExt cx="1631088" cy="1072184"/>
          </a:xfrm>
        </p:grpSpPr>
        <p:sp>
          <p:nvSpPr>
            <p:cNvPr id="6" name="Freeform 6"/>
            <p:cNvSpPr/>
            <p:nvPr/>
          </p:nvSpPr>
          <p:spPr>
            <a:xfrm>
              <a:off x="0" y="0"/>
              <a:ext cx="1631088" cy="1072184"/>
            </a:xfrm>
            <a:custGeom>
              <a:avLst/>
              <a:gdLst/>
              <a:ahLst/>
              <a:cxnLst/>
              <a:rect l="l" t="t" r="r" b="b"/>
              <a:pathLst>
                <a:path w="1631088" h="1072184">
                  <a:moveTo>
                    <a:pt x="56839" y="0"/>
                  </a:moveTo>
                  <a:lnTo>
                    <a:pt x="1574249" y="0"/>
                  </a:lnTo>
                  <a:cubicBezTo>
                    <a:pt x="1605641" y="0"/>
                    <a:pt x="1631088" y="25448"/>
                    <a:pt x="1631088" y="56839"/>
                  </a:cubicBezTo>
                  <a:lnTo>
                    <a:pt x="1631088" y="1015345"/>
                  </a:lnTo>
                  <a:cubicBezTo>
                    <a:pt x="1631088" y="1046736"/>
                    <a:pt x="1605641" y="1072184"/>
                    <a:pt x="1574249" y="1072184"/>
                  </a:cubicBezTo>
                  <a:lnTo>
                    <a:pt x="56839" y="1072184"/>
                  </a:lnTo>
                  <a:cubicBezTo>
                    <a:pt x="25448" y="1072184"/>
                    <a:pt x="0" y="1046736"/>
                    <a:pt x="0" y="1015345"/>
                  </a:cubicBezTo>
                  <a:lnTo>
                    <a:pt x="0" y="56839"/>
                  </a:lnTo>
                  <a:cubicBezTo>
                    <a:pt x="0" y="25448"/>
                    <a:pt x="25448" y="0"/>
                    <a:pt x="56839" y="0"/>
                  </a:cubicBezTo>
                  <a:close/>
                </a:path>
              </a:pathLst>
            </a:custGeom>
            <a:blipFill>
              <a:blip r:embed="rId5"/>
              <a:stretch>
                <a:fillRect l="-83" r="-83"/>
              </a:stretch>
            </a:blipFill>
            <a:ln w="19050" cap="rnd">
              <a:solidFill>
                <a:srgbClr val="432766"/>
              </a:solidFill>
              <a:prstDash val="solid"/>
              <a:round/>
            </a:ln>
          </p:spPr>
        </p:sp>
      </p:grpSp>
      <p:grpSp>
        <p:nvGrpSpPr>
          <p:cNvPr id="7" name="Group 7"/>
          <p:cNvGrpSpPr/>
          <p:nvPr/>
        </p:nvGrpSpPr>
        <p:grpSpPr>
          <a:xfrm>
            <a:off x="12172950" y="6038850"/>
            <a:ext cx="5448300" cy="3581400"/>
            <a:chOff x="0" y="0"/>
            <a:chExt cx="1631088" cy="1072184"/>
          </a:xfrm>
        </p:grpSpPr>
        <p:sp>
          <p:nvSpPr>
            <p:cNvPr id="8" name="Freeform 8"/>
            <p:cNvSpPr/>
            <p:nvPr/>
          </p:nvSpPr>
          <p:spPr>
            <a:xfrm>
              <a:off x="0" y="0"/>
              <a:ext cx="1631088" cy="1072184"/>
            </a:xfrm>
            <a:custGeom>
              <a:avLst/>
              <a:gdLst/>
              <a:ahLst/>
              <a:cxnLst/>
              <a:rect l="l" t="t" r="r" b="b"/>
              <a:pathLst>
                <a:path w="1631088" h="1072184">
                  <a:moveTo>
                    <a:pt x="56839" y="0"/>
                  </a:moveTo>
                  <a:lnTo>
                    <a:pt x="1574249" y="0"/>
                  </a:lnTo>
                  <a:cubicBezTo>
                    <a:pt x="1605641" y="0"/>
                    <a:pt x="1631088" y="25448"/>
                    <a:pt x="1631088" y="56839"/>
                  </a:cubicBezTo>
                  <a:lnTo>
                    <a:pt x="1631088" y="1015345"/>
                  </a:lnTo>
                  <a:cubicBezTo>
                    <a:pt x="1631088" y="1046736"/>
                    <a:pt x="1605641" y="1072184"/>
                    <a:pt x="1574249" y="1072184"/>
                  </a:cubicBezTo>
                  <a:lnTo>
                    <a:pt x="56839" y="1072184"/>
                  </a:lnTo>
                  <a:cubicBezTo>
                    <a:pt x="25448" y="1072184"/>
                    <a:pt x="0" y="1046736"/>
                    <a:pt x="0" y="1015345"/>
                  </a:cubicBezTo>
                  <a:lnTo>
                    <a:pt x="0" y="56839"/>
                  </a:lnTo>
                  <a:cubicBezTo>
                    <a:pt x="0" y="25448"/>
                    <a:pt x="25448" y="0"/>
                    <a:pt x="56839" y="0"/>
                  </a:cubicBezTo>
                  <a:close/>
                </a:path>
              </a:pathLst>
            </a:custGeom>
            <a:blipFill>
              <a:blip r:embed="rId6"/>
              <a:stretch>
                <a:fillRect l="-83" r="-83"/>
              </a:stretch>
            </a:blipFill>
            <a:ln w="19050" cap="rnd">
              <a:solidFill>
                <a:srgbClr val="432766"/>
              </a:solidFill>
              <a:prstDash val="solid"/>
              <a:round/>
            </a:ln>
          </p:spPr>
        </p:sp>
      </p:grpSp>
      <p:grpSp>
        <p:nvGrpSpPr>
          <p:cNvPr id="9" name="Group 9"/>
          <p:cNvGrpSpPr/>
          <p:nvPr/>
        </p:nvGrpSpPr>
        <p:grpSpPr>
          <a:xfrm>
            <a:off x="673182" y="795338"/>
            <a:ext cx="15814593" cy="3064866"/>
            <a:chOff x="-20320" y="171450"/>
            <a:chExt cx="21086124" cy="4086488"/>
          </a:xfrm>
        </p:grpSpPr>
        <p:sp>
          <p:nvSpPr>
            <p:cNvPr id="10" name="TextBox 10"/>
            <p:cNvSpPr txBox="1"/>
            <p:nvPr/>
          </p:nvSpPr>
          <p:spPr>
            <a:xfrm>
              <a:off x="-20320" y="2949838"/>
              <a:ext cx="21065804" cy="1308100"/>
            </a:xfrm>
            <a:prstGeom prst="rect">
              <a:avLst/>
            </a:prstGeom>
          </p:spPr>
          <p:txBody>
            <a:bodyPr lIns="0" tIns="0" rIns="0" bIns="0" rtlCol="0" anchor="t">
              <a:spAutoFit/>
            </a:bodyPr>
            <a:lstStyle/>
            <a:p>
              <a:pPr marL="0" lvl="0" indent="0" algn="l">
                <a:lnSpc>
                  <a:spcPts val="3900"/>
                </a:lnSpc>
              </a:pPr>
              <a:r>
                <a:rPr lang="en-US" sz="3000" dirty="0">
                  <a:solidFill>
                    <a:srgbClr val="E0E7FF"/>
                  </a:solidFill>
                  <a:latin typeface="HK Grotesk"/>
                  <a:ea typeface="HK Grotesk"/>
                  <a:cs typeface="HK Grotesk"/>
                  <a:sym typeface="HK Grotesk"/>
                </a:rPr>
                <a:t>Implementing robust guardrails is crucial for maintaining </a:t>
              </a:r>
              <a:r>
                <a:rPr lang="en-US" sz="3000" b="1" dirty="0">
                  <a:solidFill>
                    <a:srgbClr val="E0E7FF"/>
                  </a:solidFill>
                  <a:latin typeface="HK Grotesk Bold"/>
                  <a:ea typeface="HK Grotesk Bold"/>
                  <a:cs typeface="HK Grotesk Bold"/>
                  <a:sym typeface="HK Grotesk Bold"/>
                </a:rPr>
                <a:t>trustworthy AI systems</a:t>
              </a:r>
              <a:r>
                <a:rPr lang="en-US" sz="3000" dirty="0">
                  <a:solidFill>
                    <a:srgbClr val="E0E7FF"/>
                  </a:solidFill>
                  <a:latin typeface="HK Grotesk"/>
                  <a:ea typeface="HK Grotesk"/>
                  <a:cs typeface="HK Grotesk"/>
                  <a:sym typeface="HK Grotesk"/>
                </a:rPr>
                <a:t> that prioritize fairness, ethics, and reliability in decision-making processes.</a:t>
              </a:r>
            </a:p>
          </p:txBody>
        </p:sp>
        <p:sp>
          <p:nvSpPr>
            <p:cNvPr id="11" name="TextBox 11"/>
            <p:cNvSpPr txBox="1"/>
            <p:nvPr/>
          </p:nvSpPr>
          <p:spPr>
            <a:xfrm>
              <a:off x="0" y="171450"/>
              <a:ext cx="21065804" cy="1612476"/>
            </a:xfrm>
            <a:prstGeom prst="rect">
              <a:avLst/>
            </a:prstGeom>
          </p:spPr>
          <p:txBody>
            <a:bodyPr lIns="0" tIns="0" rIns="0" bIns="0" rtlCol="0" anchor="t">
              <a:spAutoFit/>
            </a:bodyPr>
            <a:lstStyle/>
            <a:p>
              <a:pPr marL="0" lvl="0" indent="0" algn="l">
                <a:lnSpc>
                  <a:spcPts val="8799"/>
                </a:lnSpc>
              </a:pPr>
              <a:r>
                <a:rPr lang="en-US" sz="8799">
                  <a:solidFill>
                    <a:srgbClr val="FACC15"/>
                  </a:solidFill>
                  <a:latin typeface="Gilda Display"/>
                  <a:ea typeface="Gilda Display"/>
                  <a:cs typeface="Gilda Display"/>
                  <a:sym typeface="Gilda Display"/>
                </a:rPr>
                <a:t>AI Guardrails for Trust</a:t>
              </a:r>
            </a:p>
          </p:txBody>
        </p:sp>
        <p:sp>
          <p:nvSpPr>
            <p:cNvPr id="12" name="TextBox 12"/>
            <p:cNvSpPr txBox="1"/>
            <p:nvPr/>
          </p:nvSpPr>
          <p:spPr>
            <a:xfrm>
              <a:off x="-20320" y="1940452"/>
              <a:ext cx="21065804" cy="619125"/>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Ensuring Safety, Ethics, and Reliability</a:t>
              </a:r>
            </a:p>
          </p:txBody>
        </p:sp>
      </p:grpSp>
      <p:sp>
        <p:nvSpPr>
          <p:cNvPr id="13" name="TextBox 12">
            <a:extLst>
              <a:ext uri="{FF2B5EF4-FFF2-40B4-BE49-F238E27FC236}">
                <a16:creationId xmlns:a16="http://schemas.microsoft.com/office/drawing/2014/main" id="{D7A8B905-6A89-74A6-E735-D00157E8DFB0}"/>
              </a:ext>
            </a:extLst>
          </p:cNvPr>
          <p:cNvSpPr txBox="1"/>
          <p:nvPr/>
        </p:nvSpPr>
        <p:spPr>
          <a:xfrm>
            <a:off x="688423" y="4216316"/>
            <a:ext cx="2969177"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User Disclaimer</a:t>
            </a:r>
          </a:p>
        </p:txBody>
      </p:sp>
      <p:sp>
        <p:nvSpPr>
          <p:cNvPr id="14" name="TextBox 13">
            <a:extLst>
              <a:ext uri="{FF2B5EF4-FFF2-40B4-BE49-F238E27FC236}">
                <a16:creationId xmlns:a16="http://schemas.microsoft.com/office/drawing/2014/main" id="{D9BF30BA-A838-D178-C4CC-B48EE88C54A1}"/>
              </a:ext>
            </a:extLst>
          </p:cNvPr>
          <p:cNvSpPr txBox="1"/>
          <p:nvPr/>
        </p:nvSpPr>
        <p:spPr>
          <a:xfrm>
            <a:off x="3726945" y="4718694"/>
            <a:ext cx="3359655"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Code Annotations</a:t>
            </a:r>
          </a:p>
        </p:txBody>
      </p:sp>
      <p:sp>
        <p:nvSpPr>
          <p:cNvPr id="15" name="TextBox 14">
            <a:extLst>
              <a:ext uri="{FF2B5EF4-FFF2-40B4-BE49-F238E27FC236}">
                <a16:creationId xmlns:a16="http://schemas.microsoft.com/office/drawing/2014/main" id="{515B74B4-5171-18C7-EB08-F68B9832E55E}"/>
              </a:ext>
            </a:extLst>
          </p:cNvPr>
          <p:cNvSpPr txBox="1"/>
          <p:nvPr/>
        </p:nvSpPr>
        <p:spPr>
          <a:xfrm>
            <a:off x="7454601" y="4234169"/>
            <a:ext cx="3359655"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Key Security</a:t>
            </a:r>
          </a:p>
        </p:txBody>
      </p:sp>
      <p:sp>
        <p:nvSpPr>
          <p:cNvPr id="16" name="TextBox 15">
            <a:extLst>
              <a:ext uri="{FF2B5EF4-FFF2-40B4-BE49-F238E27FC236}">
                <a16:creationId xmlns:a16="http://schemas.microsoft.com/office/drawing/2014/main" id="{45BB6772-7ADB-99A2-B7A8-88353227EBB6}"/>
              </a:ext>
            </a:extLst>
          </p:cNvPr>
          <p:cNvSpPr txBox="1"/>
          <p:nvPr/>
        </p:nvSpPr>
        <p:spPr>
          <a:xfrm>
            <a:off x="10493122" y="4695834"/>
            <a:ext cx="3359655"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PII Data masking</a:t>
            </a:r>
          </a:p>
        </p:txBody>
      </p:sp>
      <p:sp>
        <p:nvSpPr>
          <p:cNvPr id="17" name="TextBox 16">
            <a:extLst>
              <a:ext uri="{FF2B5EF4-FFF2-40B4-BE49-F238E27FC236}">
                <a16:creationId xmlns:a16="http://schemas.microsoft.com/office/drawing/2014/main" id="{8D804937-3386-4FE9-B206-4875C02A753B}"/>
              </a:ext>
            </a:extLst>
          </p:cNvPr>
          <p:cNvSpPr txBox="1"/>
          <p:nvPr/>
        </p:nvSpPr>
        <p:spPr>
          <a:xfrm>
            <a:off x="13531643" y="4216316"/>
            <a:ext cx="3359655"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Context Awareness</a:t>
            </a:r>
          </a:p>
        </p:txBody>
      </p:sp>
      <p:sp>
        <p:nvSpPr>
          <p:cNvPr id="18" name="TextBox 17">
            <a:extLst>
              <a:ext uri="{FF2B5EF4-FFF2-40B4-BE49-F238E27FC236}">
                <a16:creationId xmlns:a16="http://schemas.microsoft.com/office/drawing/2014/main" id="{D8E9A138-8896-2570-F613-8A68CD2FA844}"/>
              </a:ext>
            </a:extLst>
          </p:cNvPr>
          <p:cNvSpPr txBox="1"/>
          <p:nvPr/>
        </p:nvSpPr>
        <p:spPr>
          <a:xfrm>
            <a:off x="7326037" y="5358481"/>
            <a:ext cx="3359655" cy="461665"/>
          </a:xfrm>
          <a:prstGeom prst="rect">
            <a:avLst/>
          </a:prstGeom>
        </p:spPr>
        <p:txBody>
          <a:bodyPr wrap="square" lIns="0" tIns="0" rIns="0" bIns="0" rtlCol="0" anchor="t">
            <a:spAutoFit/>
          </a:bodyPr>
          <a:lstStyle/>
          <a:p>
            <a:pPr marL="0" lvl="0" indent="0" algn="l">
              <a:lnSpc>
                <a:spcPts val="3600"/>
              </a:lnSpc>
              <a:spcBef>
                <a:spcPct val="0"/>
              </a:spcBef>
            </a:pPr>
            <a:r>
              <a:rPr lang="en-US" sz="3000" b="1" dirty="0">
                <a:solidFill>
                  <a:srgbClr val="E0E7FF"/>
                </a:solidFill>
                <a:latin typeface="HK Grotesk Bold"/>
                <a:ea typeface="HK Grotesk Bold"/>
                <a:cs typeface="HK Grotesk Bold"/>
                <a:sym typeface="HK Grotesk Bold"/>
              </a:rPr>
              <a:t>Human in loop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2937"/>
        </a:solidFill>
        <a:effectLst/>
      </p:bgPr>
    </p:bg>
    <p:spTree>
      <p:nvGrpSpPr>
        <p:cNvPr id="1" name=""/>
        <p:cNvGrpSpPr/>
        <p:nvPr/>
      </p:nvGrpSpPr>
      <p:grpSpPr>
        <a:xfrm>
          <a:off x="0" y="0"/>
          <a:ext cx="0" cy="0"/>
          <a:chOff x="0" y="0"/>
          <a:chExt cx="0" cy="0"/>
        </a:xfrm>
      </p:grpSpPr>
      <p:sp>
        <p:nvSpPr>
          <p:cNvPr id="2" name="Freeform 2"/>
          <p:cNvSpPr/>
          <p:nvPr/>
        </p:nvSpPr>
        <p:spPr>
          <a:xfrm rot="5813290">
            <a:off x="-7998005" y="514445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238500" y="4248150"/>
            <a:ext cx="3181350" cy="2686050"/>
            <a:chOff x="0" y="0"/>
            <a:chExt cx="721712" cy="609350"/>
          </a:xfrm>
        </p:grpSpPr>
        <p:sp>
          <p:nvSpPr>
            <p:cNvPr id="4" name="Freeform 4"/>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4"/>
              <a:stretch>
                <a:fillRect l="-256" r="-256"/>
              </a:stretch>
            </a:blipFill>
            <a:ln w="19050" cap="rnd">
              <a:solidFill>
                <a:srgbClr val="FFFFFF"/>
              </a:solidFill>
              <a:prstDash val="solid"/>
              <a:round/>
            </a:ln>
          </p:spPr>
        </p:sp>
      </p:grpSp>
      <p:grpSp>
        <p:nvGrpSpPr>
          <p:cNvPr id="5" name="Group 5"/>
          <p:cNvGrpSpPr/>
          <p:nvPr/>
        </p:nvGrpSpPr>
        <p:grpSpPr>
          <a:xfrm>
            <a:off x="7553325" y="4248150"/>
            <a:ext cx="3181350" cy="2686050"/>
            <a:chOff x="0" y="0"/>
            <a:chExt cx="721712" cy="609350"/>
          </a:xfrm>
        </p:grpSpPr>
        <p:sp>
          <p:nvSpPr>
            <p:cNvPr id="6" name="Freeform 6"/>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5"/>
              <a:stretch>
                <a:fillRect l="-256" r="-256"/>
              </a:stretch>
            </a:blipFill>
            <a:ln w="19050" cap="rnd">
              <a:solidFill>
                <a:srgbClr val="FFFFFF"/>
              </a:solidFill>
              <a:prstDash val="solid"/>
              <a:round/>
            </a:ln>
          </p:spPr>
        </p:sp>
      </p:grpSp>
      <p:grpSp>
        <p:nvGrpSpPr>
          <p:cNvPr id="7" name="Group 7"/>
          <p:cNvGrpSpPr/>
          <p:nvPr/>
        </p:nvGrpSpPr>
        <p:grpSpPr>
          <a:xfrm>
            <a:off x="11868150" y="4248150"/>
            <a:ext cx="3181350" cy="2686050"/>
            <a:chOff x="0" y="0"/>
            <a:chExt cx="721712" cy="609350"/>
          </a:xfrm>
        </p:grpSpPr>
        <p:sp>
          <p:nvSpPr>
            <p:cNvPr id="8" name="Freeform 8"/>
            <p:cNvSpPr/>
            <p:nvPr/>
          </p:nvSpPr>
          <p:spPr>
            <a:xfrm>
              <a:off x="0" y="0"/>
              <a:ext cx="721712" cy="609349"/>
            </a:xfrm>
            <a:custGeom>
              <a:avLst/>
              <a:gdLst/>
              <a:ahLst/>
              <a:cxnLst/>
              <a:rect l="l" t="t" r="r" b="b"/>
              <a:pathLst>
                <a:path w="721712" h="609349">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6"/>
              <a:stretch>
                <a:fillRect l="-256" r="-256"/>
              </a:stretch>
            </a:blipFill>
            <a:ln w="19050" cap="rnd">
              <a:solidFill>
                <a:srgbClr val="FFFFFF"/>
              </a:solidFill>
              <a:prstDash val="solid"/>
              <a:round/>
            </a:ln>
          </p:spPr>
        </p:sp>
      </p:grpSp>
      <p:sp>
        <p:nvSpPr>
          <p:cNvPr id="9" name="TextBox 9"/>
          <p:cNvSpPr txBox="1"/>
          <p:nvPr/>
        </p:nvSpPr>
        <p:spPr>
          <a:xfrm>
            <a:off x="666750" y="838200"/>
            <a:ext cx="12639675" cy="2280919"/>
          </a:xfrm>
          <a:prstGeom prst="rect">
            <a:avLst/>
          </a:prstGeom>
        </p:spPr>
        <p:txBody>
          <a:bodyPr lIns="0" tIns="0" rIns="0" bIns="0" rtlCol="0" anchor="t">
            <a:spAutoFit/>
          </a:bodyPr>
          <a:lstStyle/>
          <a:p>
            <a:pPr marL="0" lvl="0" indent="0" algn="l">
              <a:lnSpc>
                <a:spcPts val="8799"/>
              </a:lnSpc>
            </a:pPr>
            <a:r>
              <a:rPr lang="en-US" sz="8799">
                <a:solidFill>
                  <a:srgbClr val="FACC15"/>
                </a:solidFill>
                <a:latin typeface="Gilda Display"/>
                <a:ea typeface="Gilda Display"/>
                <a:cs typeface="Gilda Display"/>
                <a:sym typeface="Gilda Display"/>
              </a:rPr>
              <a:t>Future Innovations and Scalability</a:t>
            </a:r>
          </a:p>
        </p:txBody>
      </p:sp>
      <p:grpSp>
        <p:nvGrpSpPr>
          <p:cNvPr id="10" name="Group 10"/>
          <p:cNvGrpSpPr/>
          <p:nvPr/>
        </p:nvGrpSpPr>
        <p:grpSpPr>
          <a:xfrm>
            <a:off x="3238500" y="7829550"/>
            <a:ext cx="3181350" cy="1333560"/>
            <a:chOff x="0" y="0"/>
            <a:chExt cx="4241800" cy="1778080"/>
          </a:xfrm>
        </p:grpSpPr>
        <p:sp>
          <p:nvSpPr>
            <p:cNvPr id="11" name="TextBox 11"/>
            <p:cNvSpPr txBox="1"/>
            <p:nvPr/>
          </p:nvSpPr>
          <p:spPr>
            <a:xfrm>
              <a:off x="0" y="0"/>
              <a:ext cx="4241082" cy="482600"/>
            </a:xfrm>
            <a:prstGeom prst="rect">
              <a:avLst/>
            </a:prstGeom>
          </p:spPr>
          <p:txBody>
            <a:bodyPr lIns="0" tIns="0" rIns="0" bIns="0" rtlCol="0" anchor="t">
              <a:spAutoFit/>
            </a:bodyPr>
            <a:lstStyle/>
            <a:p>
              <a:pPr marL="0" lvl="0" indent="0" algn="l">
                <a:lnSpc>
                  <a:spcPts val="2889"/>
                </a:lnSpc>
                <a:spcBef>
                  <a:spcPct val="0"/>
                </a:spcBef>
              </a:pPr>
              <a:r>
                <a:rPr lang="en-US" sz="2407" b="1">
                  <a:solidFill>
                    <a:srgbClr val="E0E7FF"/>
                  </a:solidFill>
                  <a:latin typeface="HK Grotesk Bold"/>
                  <a:ea typeface="HK Grotesk Bold"/>
                  <a:cs typeface="HK Grotesk Bold"/>
                  <a:sym typeface="HK Grotesk Bold"/>
                </a:rPr>
                <a:t>Scalability</a:t>
              </a:r>
            </a:p>
          </p:txBody>
        </p:sp>
        <p:sp>
          <p:nvSpPr>
            <p:cNvPr id="12" name="TextBox 12"/>
            <p:cNvSpPr txBox="1"/>
            <p:nvPr/>
          </p:nvSpPr>
          <p:spPr>
            <a:xfrm>
              <a:off x="0" y="645414"/>
              <a:ext cx="4241800" cy="1132666"/>
            </a:xfrm>
            <a:prstGeom prst="rect">
              <a:avLst/>
            </a:prstGeom>
          </p:spPr>
          <p:txBody>
            <a:bodyPr lIns="0" tIns="0" rIns="0" bIns="0" rtlCol="0" anchor="t">
              <a:spAutoFit/>
            </a:bodyPr>
            <a:lstStyle/>
            <a:p>
              <a:pPr marL="0" lvl="0" indent="0" algn="l">
                <a:lnSpc>
                  <a:spcPts val="2255"/>
                </a:lnSpc>
              </a:pPr>
              <a:r>
                <a:rPr lang="en-US" sz="1735">
                  <a:solidFill>
                    <a:srgbClr val="E0E7FF"/>
                  </a:solidFill>
                  <a:latin typeface="HK Grotesk Light"/>
                  <a:ea typeface="HK Grotesk Light"/>
                  <a:cs typeface="HK Grotesk Light"/>
                  <a:sym typeface="HK Grotesk Light"/>
                </a:rPr>
                <a:t>We will enhance performance with </a:t>
              </a:r>
              <a:r>
                <a:rPr lang="en-US" sz="1735" b="1">
                  <a:solidFill>
                    <a:srgbClr val="E0E7FF"/>
                  </a:solidFill>
                  <a:latin typeface="HK Grotesk Bold"/>
                  <a:ea typeface="HK Grotesk Bold"/>
                  <a:cs typeface="HK Grotesk Bold"/>
                  <a:sym typeface="HK Grotesk Bold"/>
                </a:rPr>
                <a:t>cloud deployment</a:t>
              </a:r>
              <a:r>
                <a:rPr lang="en-US" sz="1735">
                  <a:solidFill>
                    <a:srgbClr val="E0E7FF"/>
                  </a:solidFill>
                  <a:latin typeface="HK Grotesk Light"/>
                  <a:ea typeface="HK Grotesk Light"/>
                  <a:cs typeface="HK Grotesk Light"/>
                  <a:sym typeface="HK Grotesk Light"/>
                </a:rPr>
                <a:t> strategies.</a:t>
              </a:r>
            </a:p>
          </p:txBody>
        </p:sp>
      </p:grpSp>
      <p:grpSp>
        <p:nvGrpSpPr>
          <p:cNvPr id="13" name="Group 13"/>
          <p:cNvGrpSpPr/>
          <p:nvPr/>
        </p:nvGrpSpPr>
        <p:grpSpPr>
          <a:xfrm>
            <a:off x="7553325" y="7829550"/>
            <a:ext cx="3181350" cy="1361865"/>
            <a:chOff x="0" y="0"/>
            <a:chExt cx="4241800" cy="1815821"/>
          </a:xfrm>
        </p:grpSpPr>
        <p:sp>
          <p:nvSpPr>
            <p:cNvPr id="14" name="TextBox 14"/>
            <p:cNvSpPr txBox="1"/>
            <p:nvPr/>
          </p:nvSpPr>
          <p:spPr>
            <a:xfrm>
              <a:off x="0" y="0"/>
              <a:ext cx="4241082" cy="482600"/>
            </a:xfrm>
            <a:prstGeom prst="rect">
              <a:avLst/>
            </a:prstGeom>
          </p:spPr>
          <p:txBody>
            <a:bodyPr lIns="0" tIns="0" rIns="0" bIns="0" rtlCol="0" anchor="t">
              <a:spAutoFit/>
            </a:bodyPr>
            <a:lstStyle/>
            <a:p>
              <a:pPr marL="0" lvl="0" indent="0" algn="l">
                <a:lnSpc>
                  <a:spcPts val="2889"/>
                </a:lnSpc>
                <a:spcBef>
                  <a:spcPct val="0"/>
                </a:spcBef>
              </a:pPr>
              <a:r>
                <a:rPr lang="en-US" sz="2407" b="1">
                  <a:solidFill>
                    <a:srgbClr val="E0E7FF"/>
                  </a:solidFill>
                  <a:latin typeface="HK Grotesk Bold"/>
                  <a:ea typeface="HK Grotesk Bold"/>
                  <a:cs typeface="HK Grotesk Bold"/>
                  <a:sym typeface="HK Grotesk Bold"/>
                </a:rPr>
                <a:t>Feature Enhancements</a:t>
              </a:r>
            </a:p>
          </p:txBody>
        </p:sp>
        <p:sp>
          <p:nvSpPr>
            <p:cNvPr id="15" name="TextBox 15"/>
            <p:cNvSpPr txBox="1"/>
            <p:nvPr/>
          </p:nvSpPr>
          <p:spPr>
            <a:xfrm>
              <a:off x="0" y="645415"/>
              <a:ext cx="4241800" cy="1170406"/>
            </a:xfrm>
            <a:prstGeom prst="rect">
              <a:avLst/>
            </a:prstGeom>
          </p:spPr>
          <p:txBody>
            <a:bodyPr lIns="0" tIns="0" rIns="0" bIns="0" rtlCol="0" anchor="t">
              <a:spAutoFit/>
            </a:bodyPr>
            <a:lstStyle/>
            <a:p>
              <a:pPr marL="0" lvl="0" indent="0" algn="l">
                <a:lnSpc>
                  <a:spcPts val="2255"/>
                </a:lnSpc>
              </a:pPr>
              <a:r>
                <a:rPr lang="en-US" sz="1735" dirty="0">
                  <a:solidFill>
                    <a:srgbClr val="E0E7FF"/>
                  </a:solidFill>
                  <a:latin typeface="HK Grotesk Light"/>
                  <a:ea typeface="HK Grotesk Light"/>
                  <a:cs typeface="HK Grotesk Light"/>
                  <a:sym typeface="HK Grotesk Light"/>
                </a:rPr>
                <a:t>Video recordings, Avatars, multiple modes – mobile, desktop, web etc.</a:t>
              </a:r>
            </a:p>
          </p:txBody>
        </p:sp>
      </p:grpSp>
      <p:grpSp>
        <p:nvGrpSpPr>
          <p:cNvPr id="16" name="Group 16"/>
          <p:cNvGrpSpPr/>
          <p:nvPr/>
        </p:nvGrpSpPr>
        <p:grpSpPr>
          <a:xfrm>
            <a:off x="11868150" y="7820372"/>
            <a:ext cx="3181350" cy="1371042"/>
            <a:chOff x="0" y="0"/>
            <a:chExt cx="4241800" cy="1828057"/>
          </a:xfrm>
        </p:grpSpPr>
        <p:sp>
          <p:nvSpPr>
            <p:cNvPr id="17" name="TextBox 17"/>
            <p:cNvSpPr txBox="1"/>
            <p:nvPr/>
          </p:nvSpPr>
          <p:spPr>
            <a:xfrm>
              <a:off x="0" y="0"/>
              <a:ext cx="4241082" cy="482600"/>
            </a:xfrm>
            <a:prstGeom prst="rect">
              <a:avLst/>
            </a:prstGeom>
          </p:spPr>
          <p:txBody>
            <a:bodyPr lIns="0" tIns="0" rIns="0" bIns="0" rtlCol="0" anchor="t">
              <a:spAutoFit/>
            </a:bodyPr>
            <a:lstStyle/>
            <a:p>
              <a:pPr marL="0" lvl="0" indent="0" algn="l">
                <a:lnSpc>
                  <a:spcPts val="2889"/>
                </a:lnSpc>
                <a:spcBef>
                  <a:spcPct val="0"/>
                </a:spcBef>
              </a:pPr>
              <a:r>
                <a:rPr lang="en-US" sz="2407" b="1">
                  <a:solidFill>
                    <a:srgbClr val="E0E7FF"/>
                  </a:solidFill>
                  <a:latin typeface="HK Grotesk Bold"/>
                  <a:ea typeface="HK Grotesk Bold"/>
                  <a:cs typeface="HK Grotesk Bold"/>
                  <a:sym typeface="HK Grotesk Bold"/>
                </a:rPr>
                <a:t>Adaptability</a:t>
              </a:r>
            </a:p>
          </p:txBody>
        </p:sp>
        <p:sp>
          <p:nvSpPr>
            <p:cNvPr id="18" name="TextBox 18"/>
            <p:cNvSpPr txBox="1"/>
            <p:nvPr/>
          </p:nvSpPr>
          <p:spPr>
            <a:xfrm>
              <a:off x="0" y="657651"/>
              <a:ext cx="4241800" cy="1170406"/>
            </a:xfrm>
            <a:prstGeom prst="rect">
              <a:avLst/>
            </a:prstGeom>
          </p:spPr>
          <p:txBody>
            <a:bodyPr lIns="0" tIns="0" rIns="0" bIns="0" rtlCol="0" anchor="t">
              <a:spAutoFit/>
            </a:bodyPr>
            <a:lstStyle/>
            <a:p>
              <a:pPr marL="0" lvl="0" indent="0" algn="l">
                <a:lnSpc>
                  <a:spcPts val="2255"/>
                </a:lnSpc>
              </a:pPr>
              <a:r>
                <a:rPr lang="en-US" sz="1735" dirty="0">
                  <a:solidFill>
                    <a:srgbClr val="E0E7FF"/>
                  </a:solidFill>
                  <a:latin typeface="HK Grotesk Light"/>
                  <a:ea typeface="HK Grotesk Light"/>
                  <a:cs typeface="HK Grotesk Light"/>
                  <a:sym typeface="HK Grotesk Light"/>
                </a:rPr>
                <a:t>System to have its own knowledge base, dashboards, KPIs, Audits </a:t>
              </a:r>
              <a:r>
                <a:rPr lang="en-US" sz="1735" dirty="0" err="1">
                  <a:solidFill>
                    <a:srgbClr val="E0E7FF"/>
                  </a:solidFill>
                  <a:latin typeface="HK Grotesk Light"/>
                  <a:ea typeface="HK Grotesk Light"/>
                  <a:cs typeface="HK Grotesk Light"/>
                  <a:sym typeface="HK Grotesk Light"/>
                </a:rPr>
                <a:t>etc</a:t>
              </a:r>
              <a:endParaRPr lang="en-US" sz="1735" dirty="0">
                <a:solidFill>
                  <a:srgbClr val="E0E7FF"/>
                </a:solidFill>
                <a:latin typeface="HK Grotesk Light"/>
                <a:ea typeface="HK Grotesk Light"/>
                <a:cs typeface="HK Grotesk Light"/>
                <a:sym typeface="HK Grotesk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4155"/>
        </a:solidFill>
        <a:effectLst/>
      </p:bgPr>
    </p:bg>
    <p:spTree>
      <p:nvGrpSpPr>
        <p:cNvPr id="1" name=""/>
        <p:cNvGrpSpPr/>
        <p:nvPr/>
      </p:nvGrpSpPr>
      <p:grpSpPr>
        <a:xfrm>
          <a:off x="0" y="0"/>
          <a:ext cx="0" cy="0"/>
          <a:chOff x="0" y="0"/>
          <a:chExt cx="0" cy="0"/>
        </a:xfrm>
      </p:grpSpPr>
      <p:sp>
        <p:nvSpPr>
          <p:cNvPr id="2" name="Freeform 2"/>
          <p:cNvSpPr/>
          <p:nvPr/>
        </p:nvSpPr>
        <p:spPr>
          <a:xfrm rot="9300848">
            <a:off x="12064338" y="5278644"/>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4953000" y="4560253"/>
            <a:ext cx="12944475" cy="1166494"/>
          </a:xfrm>
          <a:prstGeom prst="rect">
            <a:avLst/>
          </a:prstGeom>
        </p:spPr>
        <p:txBody>
          <a:bodyPr lIns="0" tIns="0" rIns="0" bIns="0" rtlCol="0" anchor="t">
            <a:spAutoFit/>
          </a:bodyPr>
          <a:lstStyle/>
          <a:p>
            <a:pPr marL="0" lvl="0" indent="0" algn="l">
              <a:lnSpc>
                <a:spcPts val="8799"/>
              </a:lnSpc>
            </a:pPr>
            <a:r>
              <a:rPr lang="en-US" sz="8799" dirty="0">
                <a:solidFill>
                  <a:srgbClr val="FACC15"/>
                </a:solidFill>
                <a:latin typeface="Gilda Display"/>
                <a:ea typeface="Gilda Display"/>
                <a:cs typeface="Gilda Display"/>
                <a:sym typeface="Gilda Display"/>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D1DABC2-70A4-2CC0-30AE-3B90C129951C}"/>
              </a:ext>
            </a:extLst>
          </p:cNvPr>
          <p:cNvSpPr txBox="1"/>
          <p:nvPr/>
        </p:nvSpPr>
        <p:spPr>
          <a:xfrm>
            <a:off x="762000" y="4469899"/>
            <a:ext cx="13404850" cy="1362104"/>
          </a:xfrm>
          <a:prstGeom prst="rect">
            <a:avLst/>
          </a:prstGeom>
          <a:noFill/>
        </p:spPr>
        <p:txBody>
          <a:bodyPr wrap="square">
            <a:spAutoFit/>
          </a:bodyPr>
          <a:lstStyle/>
          <a:p>
            <a:pPr>
              <a:lnSpc>
                <a:spcPts val="1425"/>
              </a:lnSpc>
              <a:buNone/>
            </a:pPr>
            <a:r>
              <a:rPr lang="en-US" b="1" dirty="0">
                <a:solidFill>
                  <a:srgbClr val="569CD6"/>
                </a:solidFill>
                <a:effectLst/>
                <a:latin typeface="Consolas" panose="020B0609020204030204" pitchFamily="49" charset="0"/>
              </a:rPr>
              <a:t>Question Distribution</a:t>
            </a:r>
            <a:endParaRPr lang="en-US" b="0" dirty="0">
              <a:solidFill>
                <a:srgbClr val="CCCCCC"/>
              </a:solidFill>
              <a:effectLst/>
              <a:latin typeface="Consolas" panose="020B0609020204030204" pitchFamily="49" charset="0"/>
            </a:endParaRP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**Question 1-2**</a:t>
            </a:r>
            <a:r>
              <a:rPr lang="en-US" b="0" dirty="0">
                <a:solidFill>
                  <a:srgbClr val="CCCCCC"/>
                </a:solidFill>
                <a:effectLst/>
                <a:latin typeface="Consolas" panose="020B0609020204030204" pitchFamily="49" charset="0"/>
              </a:rPr>
              <a:t>: Conceptual/Theoretical</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**Question 3**</a:t>
            </a:r>
            <a:r>
              <a:rPr lang="en-US" b="0" dirty="0">
                <a:solidFill>
                  <a:srgbClr val="CCCCCC"/>
                </a:solidFill>
                <a:effectLst/>
                <a:latin typeface="Consolas" panose="020B0609020204030204" pitchFamily="49" charset="0"/>
              </a:rPr>
              <a:t>: Coding Challenge </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**Question 4**</a:t>
            </a:r>
            <a:r>
              <a:rPr lang="en-US" b="0" dirty="0">
                <a:solidFill>
                  <a:srgbClr val="CCCCCC"/>
                </a:solidFill>
                <a:effectLst/>
                <a:latin typeface="Consolas" panose="020B0609020204030204" pitchFamily="49" charset="0"/>
              </a:rPr>
              <a:t>: Conceptual/Theoretical </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**Question 5**</a:t>
            </a:r>
            <a:r>
              <a:rPr lang="en-US" b="0" dirty="0">
                <a:solidFill>
                  <a:srgbClr val="CCCCCC"/>
                </a:solidFill>
                <a:effectLst/>
                <a:latin typeface="Consolas" panose="020B0609020204030204" pitchFamily="49" charset="0"/>
              </a:rPr>
              <a:t>: Coding Challenge </a:t>
            </a:r>
          </a:p>
        </p:txBody>
      </p:sp>
      <p:sp>
        <p:nvSpPr>
          <p:cNvPr id="16" name="TextBox 15">
            <a:extLst>
              <a:ext uri="{FF2B5EF4-FFF2-40B4-BE49-F238E27FC236}">
                <a16:creationId xmlns:a16="http://schemas.microsoft.com/office/drawing/2014/main" id="{93ABA59E-EE40-0FDD-CB01-1EB149684A67}"/>
              </a:ext>
            </a:extLst>
          </p:cNvPr>
          <p:cNvSpPr txBox="1"/>
          <p:nvPr/>
        </p:nvSpPr>
        <p:spPr>
          <a:xfrm>
            <a:off x="9883948" y="6218294"/>
            <a:ext cx="7543800" cy="1902187"/>
          </a:xfrm>
          <a:prstGeom prst="rect">
            <a:avLst/>
          </a:prstGeom>
          <a:noFill/>
        </p:spPr>
        <p:txBody>
          <a:bodyPr wrap="square">
            <a:spAutoFit/>
          </a:bodyPr>
          <a:lstStyle/>
          <a:p>
            <a:pPr>
              <a:lnSpc>
                <a:spcPts val="1425"/>
              </a:lnSpc>
              <a:buNone/>
            </a:pPr>
            <a:r>
              <a:rPr lang="en-IN" b="1" dirty="0">
                <a:solidFill>
                  <a:srgbClr val="569CD6"/>
                </a:solidFill>
                <a:effectLst/>
                <a:latin typeface="Consolas" panose="020B0609020204030204" pitchFamily="49" charset="0"/>
              </a:rPr>
              <a:t>## 📊 Scoring System</a:t>
            </a:r>
            <a:endParaRPr lang="en-IN" b="0" dirty="0">
              <a:solidFill>
                <a:srgbClr val="CCCCCC"/>
              </a:solidFill>
              <a:effectLst/>
              <a:latin typeface="Consolas" panose="020B0609020204030204" pitchFamily="49" charset="0"/>
            </a:endParaRPr>
          </a:p>
          <a:p>
            <a:pPr>
              <a:lnSpc>
                <a:spcPts val="1425"/>
              </a:lnSpc>
              <a:buNone/>
            </a:pPr>
            <a:br>
              <a:rPr lang="en-IN" b="0" dirty="0">
                <a:solidFill>
                  <a:srgbClr val="CCCCCC"/>
                </a:solidFill>
                <a:effectLst/>
                <a:latin typeface="Consolas" panose="020B0609020204030204" pitchFamily="49" charset="0"/>
              </a:rPr>
            </a:br>
            <a:endParaRPr lang="en-IN" b="0" dirty="0">
              <a:solidFill>
                <a:srgbClr val="CCCCCC"/>
              </a:solidFill>
              <a:effectLst/>
              <a:latin typeface="Consolas" panose="020B0609020204030204" pitchFamily="49" charset="0"/>
            </a:endParaRPr>
          </a:p>
          <a:p>
            <a:pPr>
              <a:lnSpc>
                <a:spcPts val="1425"/>
              </a:lnSpc>
              <a:buNone/>
            </a:pPr>
            <a:r>
              <a:rPr lang="en-IN" b="0" dirty="0">
                <a:solidFill>
                  <a:srgbClr val="CCCCCC"/>
                </a:solidFill>
                <a:effectLst/>
                <a:latin typeface="Consolas" panose="020B0609020204030204" pitchFamily="49" charset="0"/>
              </a:rPr>
              <a:t>Each question scored 0-20 points based on:</a:t>
            </a:r>
          </a:p>
          <a:p>
            <a:pPr>
              <a:lnSpc>
                <a:spcPts val="1425"/>
              </a:lnSpc>
              <a:buNone/>
            </a:pP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1" dirty="0">
                <a:solidFill>
                  <a:srgbClr val="569CD6"/>
                </a:solidFill>
                <a:effectLst/>
                <a:latin typeface="Consolas" panose="020B0609020204030204" pitchFamily="49" charset="0"/>
              </a:rPr>
              <a:t>**Conceptual Questions**</a:t>
            </a:r>
            <a:r>
              <a:rPr lang="en-IN" b="0" dirty="0">
                <a:solidFill>
                  <a:srgbClr val="CCCCCC"/>
                </a:solidFill>
                <a:effectLst/>
                <a:latin typeface="Consolas" panose="020B0609020204030204" pitchFamily="49" charset="0"/>
              </a:rPr>
              <a:t>: Accuracy, completeness, depth</a:t>
            </a:r>
          </a:p>
          <a:p>
            <a:pPr>
              <a:lnSpc>
                <a:spcPts val="1425"/>
              </a:lnSpc>
              <a:buNone/>
            </a:pP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1" dirty="0">
                <a:solidFill>
                  <a:srgbClr val="569CD6"/>
                </a:solidFill>
                <a:effectLst/>
                <a:latin typeface="Consolas" panose="020B0609020204030204" pitchFamily="49" charset="0"/>
              </a:rPr>
              <a:t>**Coding Questions**</a:t>
            </a:r>
            <a:r>
              <a:rPr lang="en-IN" b="0" dirty="0">
                <a:solidFill>
                  <a:srgbClr val="CCCCCC"/>
                </a:solidFill>
                <a:effectLst/>
                <a:latin typeface="Consolas" panose="020B0609020204030204" pitchFamily="49" charset="0"/>
              </a:rPr>
              <a:t>: </a:t>
            </a:r>
          </a:p>
          <a:p>
            <a:pPr>
              <a:lnSpc>
                <a:spcPts val="1425"/>
              </a:lnSpc>
              <a:buNone/>
            </a:pPr>
            <a:r>
              <a:rPr lang="en-IN" b="0" dirty="0">
                <a:solidFill>
                  <a:srgbClr val="CCCCCC"/>
                </a:solidFill>
                <a:effectLst/>
                <a:latin typeface="Consolas" panose="020B0609020204030204" pitchFamily="49" charset="0"/>
              </a:rPr>
              <a:t>  </a:t>
            </a: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Correctness (8 pts)</a:t>
            </a:r>
          </a:p>
          <a:p>
            <a:pPr>
              <a:lnSpc>
                <a:spcPts val="1425"/>
              </a:lnSpc>
              <a:buNone/>
            </a:pPr>
            <a:r>
              <a:rPr lang="en-IN" b="0" dirty="0">
                <a:solidFill>
                  <a:srgbClr val="CCCCCC"/>
                </a:solidFill>
                <a:effectLst/>
                <a:latin typeface="Consolas" panose="020B0609020204030204" pitchFamily="49" charset="0"/>
              </a:rPr>
              <a:t>  </a:t>
            </a: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Code Quality (4 pts)</a:t>
            </a:r>
          </a:p>
          <a:p>
            <a:pPr>
              <a:lnSpc>
                <a:spcPts val="1425"/>
              </a:lnSpc>
              <a:buNone/>
            </a:pPr>
            <a:r>
              <a:rPr lang="en-IN" b="0" dirty="0">
                <a:solidFill>
                  <a:srgbClr val="CCCCCC"/>
                </a:solidFill>
                <a:effectLst/>
                <a:latin typeface="Consolas" panose="020B0609020204030204" pitchFamily="49" charset="0"/>
              </a:rPr>
              <a:t>  </a:t>
            </a: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Efficiency (4 pts)</a:t>
            </a:r>
          </a:p>
          <a:p>
            <a:pPr>
              <a:lnSpc>
                <a:spcPts val="1425"/>
              </a:lnSpc>
              <a:buNone/>
            </a:pPr>
            <a:r>
              <a:rPr lang="en-IN" b="0" dirty="0">
                <a:solidFill>
                  <a:srgbClr val="CCCCCC"/>
                </a:solidFill>
                <a:effectLst/>
                <a:latin typeface="Consolas" panose="020B0609020204030204" pitchFamily="49" charset="0"/>
              </a:rPr>
              <a:t>  </a:t>
            </a:r>
            <a:r>
              <a:rPr lang="en-IN" b="0" dirty="0">
                <a:solidFill>
                  <a:srgbClr val="6796E6"/>
                </a:solidFill>
                <a:effectLst/>
                <a:latin typeface="Consolas" panose="020B0609020204030204" pitchFamily="49" charset="0"/>
              </a:rPr>
              <a:t>-</a:t>
            </a:r>
            <a:r>
              <a:rPr lang="en-IN" b="0" dirty="0">
                <a:solidFill>
                  <a:srgbClr val="CCCCCC"/>
                </a:solidFill>
                <a:effectLst/>
                <a:latin typeface="Consolas" panose="020B0609020204030204" pitchFamily="49" charset="0"/>
              </a:rPr>
              <a:t> Edge Cases (4 pts)</a:t>
            </a:r>
          </a:p>
        </p:txBody>
      </p:sp>
      <p:sp>
        <p:nvSpPr>
          <p:cNvPr id="18" name="TextBox 17">
            <a:extLst>
              <a:ext uri="{FF2B5EF4-FFF2-40B4-BE49-F238E27FC236}">
                <a16:creationId xmlns:a16="http://schemas.microsoft.com/office/drawing/2014/main" id="{E7C5FD9C-7C0B-6998-0B42-A600CD9888AD}"/>
              </a:ext>
            </a:extLst>
          </p:cNvPr>
          <p:cNvSpPr txBox="1"/>
          <p:nvPr/>
        </p:nvSpPr>
        <p:spPr>
          <a:xfrm>
            <a:off x="2667000" y="8267700"/>
            <a:ext cx="13404850" cy="1003031"/>
          </a:xfrm>
          <a:prstGeom prst="rect">
            <a:avLst/>
          </a:prstGeom>
          <a:noFill/>
        </p:spPr>
        <p:txBody>
          <a:bodyPr wrap="square">
            <a:spAutoFit/>
          </a:bodyPr>
          <a:lstStyle/>
          <a:p>
            <a:pPr>
              <a:lnSpc>
                <a:spcPts val="1425"/>
              </a:lnSpc>
              <a:buNone/>
            </a:pPr>
            <a:r>
              <a:rPr lang="en-US" b="1" dirty="0">
                <a:solidFill>
                  <a:srgbClr val="569CD6"/>
                </a:solidFill>
                <a:effectLst/>
                <a:latin typeface="Consolas" panose="020B0609020204030204" pitchFamily="49" charset="0"/>
              </a:rPr>
              <a:t>### Final Recommendation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**80%+**</a:t>
            </a:r>
            <a:r>
              <a:rPr lang="en-US" b="0" dirty="0">
                <a:solidFill>
                  <a:srgbClr val="CCCCCC"/>
                </a:solidFill>
                <a:effectLst/>
                <a:latin typeface="Consolas" panose="020B0609020204030204" pitchFamily="49" charset="0"/>
              </a:rPr>
              <a:t>: Strong Hire ✅</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**60-79%**</a:t>
            </a:r>
            <a:r>
              <a:rPr lang="en-US" b="0" dirty="0">
                <a:solidFill>
                  <a:srgbClr val="CCCCCC"/>
                </a:solidFill>
                <a:effectLst/>
                <a:latin typeface="Consolas" panose="020B0609020204030204" pitchFamily="49" charset="0"/>
              </a:rPr>
              <a:t>: Recommended with upskilling 👍</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**40-59%**</a:t>
            </a:r>
            <a:r>
              <a:rPr lang="en-US" b="0" dirty="0">
                <a:solidFill>
                  <a:srgbClr val="CCCCCC"/>
                </a:solidFill>
                <a:effectLst/>
                <a:latin typeface="Consolas" panose="020B0609020204030204" pitchFamily="49" charset="0"/>
              </a:rPr>
              <a:t>: Not Recommended ⚠️</a:t>
            </a:r>
          </a:p>
          <a:p>
            <a:pPr>
              <a:lnSpc>
                <a:spcPts val="1425"/>
              </a:lnSpc>
              <a:buNone/>
            </a:pP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1" dirty="0">
                <a:solidFill>
                  <a:srgbClr val="569CD6"/>
                </a:solidFill>
                <a:effectLst/>
                <a:latin typeface="Consolas" panose="020B0609020204030204" pitchFamily="49" charset="0"/>
              </a:rPr>
              <a:t>**&lt;40%**</a:t>
            </a:r>
            <a:r>
              <a:rPr lang="en-US" b="0" dirty="0">
                <a:solidFill>
                  <a:srgbClr val="CCCCCC"/>
                </a:solidFill>
                <a:effectLst/>
                <a:latin typeface="Consolas" panose="020B0609020204030204" pitchFamily="49" charset="0"/>
              </a:rPr>
              <a:t>: Not Recommended ❌</a:t>
            </a:r>
          </a:p>
        </p:txBody>
      </p:sp>
      <p:sp>
        <p:nvSpPr>
          <p:cNvPr id="19" name="TextBox 18">
            <a:extLst>
              <a:ext uri="{FF2B5EF4-FFF2-40B4-BE49-F238E27FC236}">
                <a16:creationId xmlns:a16="http://schemas.microsoft.com/office/drawing/2014/main" id="{FB292CF5-F69B-0669-B7D5-31A0BD9FA03E}"/>
              </a:ext>
            </a:extLst>
          </p:cNvPr>
          <p:cNvSpPr txBox="1"/>
          <p:nvPr/>
        </p:nvSpPr>
        <p:spPr>
          <a:xfrm>
            <a:off x="342900" y="623836"/>
            <a:ext cx="8077200" cy="1722651"/>
          </a:xfrm>
          <a:prstGeom prst="rect">
            <a:avLst/>
          </a:prstGeom>
          <a:noFill/>
        </p:spPr>
        <p:txBody>
          <a:bodyPr wrap="square">
            <a:spAutoFit/>
          </a:bodyPr>
          <a:lstStyle/>
          <a:p>
            <a:pPr>
              <a:lnSpc>
                <a:spcPts val="1425"/>
              </a:lnSpc>
              <a:buNone/>
            </a:pPr>
            <a:r>
              <a:rPr lang="en-IN" b="1" dirty="0">
                <a:solidFill>
                  <a:schemeClr val="bg1"/>
                </a:solidFill>
                <a:effectLst/>
                <a:latin typeface="Consolas" panose="020B0609020204030204" pitchFamily="49" charset="0"/>
              </a:rPr>
              <a:t>		Technology Stack</a:t>
            </a:r>
            <a:endParaRPr lang="en-IN" b="0" dirty="0">
              <a:solidFill>
                <a:schemeClr val="bg1"/>
              </a:solidFill>
              <a:effectLst/>
              <a:latin typeface="Consolas" panose="020B0609020204030204" pitchFamily="49" charset="0"/>
            </a:endParaRPr>
          </a:p>
          <a:p>
            <a:pPr>
              <a:lnSpc>
                <a:spcPts val="1425"/>
              </a:lnSpc>
              <a:buNone/>
            </a:pPr>
            <a:br>
              <a:rPr lang="en-IN" b="0" dirty="0">
                <a:solidFill>
                  <a:schemeClr val="bg1"/>
                </a:solidFill>
                <a:effectLst/>
                <a:latin typeface="Consolas" panose="020B0609020204030204" pitchFamily="49" charset="0"/>
              </a:rPr>
            </a:br>
            <a:endParaRPr lang="en-IN" b="0" dirty="0">
              <a:solidFill>
                <a:schemeClr val="bg1"/>
              </a:solidFill>
              <a:effectLst/>
              <a:latin typeface="Consolas" panose="020B0609020204030204" pitchFamily="49" charset="0"/>
            </a:endParaRP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Framework:</a:t>
            </a:r>
            <a:r>
              <a:rPr lang="en-IN" b="0" dirty="0">
                <a:solidFill>
                  <a:schemeClr val="bg1"/>
                </a:solidFill>
                <a:effectLst/>
                <a:latin typeface="Consolas" panose="020B0609020204030204" pitchFamily="49" charset="0"/>
              </a:rPr>
              <a:t> </a:t>
            </a:r>
            <a:r>
              <a:rPr lang="en-IN" b="0" dirty="0" err="1">
                <a:solidFill>
                  <a:schemeClr val="bg1"/>
                </a:solidFill>
                <a:effectLst/>
                <a:latin typeface="Consolas" panose="020B0609020204030204" pitchFamily="49" charset="0"/>
              </a:rPr>
              <a:t>Streamlit</a:t>
            </a:r>
            <a:r>
              <a:rPr lang="en-IN" b="0" dirty="0">
                <a:solidFill>
                  <a:schemeClr val="bg1"/>
                </a:solidFill>
                <a:effectLst/>
                <a:latin typeface="Consolas" panose="020B0609020204030204" pitchFamily="49" charset="0"/>
              </a:rPr>
              <a:t> 1.29.0</a:t>
            </a: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AI/LLM</a:t>
            </a:r>
            <a:r>
              <a:rPr lang="en-IN" b="0" dirty="0">
                <a:solidFill>
                  <a:schemeClr val="bg1"/>
                </a:solidFill>
                <a:effectLst/>
                <a:latin typeface="Consolas" panose="020B0609020204030204" pitchFamily="49" charset="0"/>
              </a:rPr>
              <a:t>: DeepSeek Chat API via </a:t>
            </a:r>
            <a:r>
              <a:rPr lang="en-IN" b="0" dirty="0" err="1">
                <a:solidFill>
                  <a:schemeClr val="bg1"/>
                </a:solidFill>
                <a:effectLst/>
                <a:latin typeface="Consolas" panose="020B0609020204030204" pitchFamily="49" charset="0"/>
              </a:rPr>
              <a:t>LangChain</a:t>
            </a:r>
            <a:endParaRPr lang="en-IN" b="0" dirty="0">
              <a:solidFill>
                <a:schemeClr val="bg1"/>
              </a:solidFill>
              <a:effectLst/>
              <a:latin typeface="Consolas" panose="020B0609020204030204" pitchFamily="49" charset="0"/>
            </a:endParaRP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Authentication</a:t>
            </a:r>
            <a:r>
              <a:rPr lang="en-IN" b="0" dirty="0">
                <a:solidFill>
                  <a:schemeClr val="bg1"/>
                </a:solidFill>
                <a:effectLst/>
                <a:latin typeface="Consolas" panose="020B0609020204030204" pitchFamily="49" charset="0"/>
              </a:rPr>
              <a:t>: SHA256 password hashing</a:t>
            </a: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Database</a:t>
            </a:r>
            <a:r>
              <a:rPr lang="en-IN" b="0" dirty="0">
                <a:solidFill>
                  <a:schemeClr val="bg1"/>
                </a:solidFill>
                <a:effectLst/>
                <a:latin typeface="Consolas" panose="020B0609020204030204" pitchFamily="49" charset="0"/>
              </a:rPr>
              <a:t>: JSON file storage</a:t>
            </a: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Voice</a:t>
            </a:r>
            <a:r>
              <a:rPr lang="en-IN" b="0" dirty="0">
                <a:solidFill>
                  <a:schemeClr val="bg1"/>
                </a:solidFill>
                <a:effectLst/>
                <a:latin typeface="Consolas" panose="020B0609020204030204" pitchFamily="49" charset="0"/>
              </a:rPr>
              <a:t>: Web Speech API (TTS), audio-recorder-</a:t>
            </a:r>
            <a:r>
              <a:rPr lang="en-IN" b="0" dirty="0" err="1">
                <a:solidFill>
                  <a:schemeClr val="bg1"/>
                </a:solidFill>
                <a:effectLst/>
                <a:latin typeface="Consolas" panose="020B0609020204030204" pitchFamily="49" charset="0"/>
              </a:rPr>
              <a:t>streamlit</a:t>
            </a:r>
            <a:r>
              <a:rPr lang="en-IN" b="0" dirty="0">
                <a:solidFill>
                  <a:schemeClr val="bg1"/>
                </a:solidFill>
                <a:effectLst/>
                <a:latin typeface="Consolas" panose="020B0609020204030204" pitchFamily="49" charset="0"/>
              </a:rPr>
              <a:t> (STT)</a:t>
            </a:r>
          </a:p>
          <a:p>
            <a:pPr>
              <a:lnSpc>
                <a:spcPts val="1425"/>
              </a:lnSpc>
              <a:buNone/>
            </a:pPr>
            <a:r>
              <a:rPr lang="en-IN" b="0" dirty="0">
                <a:solidFill>
                  <a:schemeClr val="bg1"/>
                </a:solidFill>
                <a:effectLst/>
                <a:latin typeface="Consolas" panose="020B0609020204030204" pitchFamily="49" charset="0"/>
              </a:rPr>
              <a:t>- </a:t>
            </a:r>
            <a:r>
              <a:rPr lang="en-IN" b="1" dirty="0">
                <a:solidFill>
                  <a:schemeClr val="bg1"/>
                </a:solidFill>
                <a:effectLst/>
                <a:latin typeface="Consolas" panose="020B0609020204030204" pitchFamily="49" charset="0"/>
              </a:rPr>
              <a:t>Styling</a:t>
            </a:r>
            <a:r>
              <a:rPr lang="en-IN" b="0" dirty="0">
                <a:solidFill>
                  <a:schemeClr val="bg1"/>
                </a:solidFill>
                <a:effectLst/>
                <a:latin typeface="Consolas" panose="020B0609020204030204" pitchFamily="49" charset="0"/>
              </a:rPr>
              <a:t>: Custom CSS with gradient backgrounds</a:t>
            </a:r>
          </a:p>
        </p:txBody>
      </p:sp>
      <p:sp>
        <p:nvSpPr>
          <p:cNvPr id="20" name="TextBox 19">
            <a:extLst>
              <a:ext uri="{FF2B5EF4-FFF2-40B4-BE49-F238E27FC236}">
                <a16:creationId xmlns:a16="http://schemas.microsoft.com/office/drawing/2014/main" id="{87C49AB5-33B4-4B46-4AD2-5D989FD197DE}"/>
              </a:ext>
            </a:extLst>
          </p:cNvPr>
          <p:cNvSpPr txBox="1"/>
          <p:nvPr/>
        </p:nvSpPr>
        <p:spPr>
          <a:xfrm>
            <a:off x="5867400" y="2933700"/>
            <a:ext cx="7972137" cy="1184042"/>
          </a:xfrm>
          <a:prstGeom prst="rect">
            <a:avLst/>
          </a:prstGeom>
          <a:noFill/>
        </p:spPr>
        <p:txBody>
          <a:bodyPr wrap="square">
            <a:spAutoFit/>
          </a:bodyPr>
          <a:lstStyle/>
          <a:p>
            <a:pPr>
              <a:lnSpc>
                <a:spcPts val="1425"/>
              </a:lnSpc>
              <a:buNone/>
            </a:pPr>
            <a:r>
              <a:rPr lang="en-US" b="1" dirty="0">
                <a:solidFill>
                  <a:schemeClr val="bg1"/>
                </a:solidFill>
                <a:effectLst/>
                <a:latin typeface="Consolas" panose="020B0609020204030204" pitchFamily="49" charset="0"/>
              </a:rPr>
              <a:t>                Complete Assessment</a:t>
            </a:r>
          </a:p>
          <a:p>
            <a:pPr>
              <a:lnSpc>
                <a:spcPts val="1425"/>
              </a:lnSpc>
              <a:buNone/>
            </a:pP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   - Answer 5 questions (mix of conceptual and coding)</a:t>
            </a:r>
          </a:p>
          <a:p>
            <a:pPr>
              <a:lnSpc>
                <a:spcPts val="1425"/>
              </a:lnSpc>
              <a:buNone/>
            </a:pPr>
            <a:r>
              <a:rPr lang="en-US" b="0" dirty="0">
                <a:solidFill>
                  <a:schemeClr val="bg1"/>
                </a:solidFill>
                <a:effectLst/>
                <a:latin typeface="Consolas" panose="020B0609020204030204" pitchFamily="49" charset="0"/>
              </a:rPr>
              <a:t>   - Use voice mode for audio questions/answers (optional)</a:t>
            </a:r>
          </a:p>
          <a:p>
            <a:pPr>
              <a:lnSpc>
                <a:spcPts val="1425"/>
              </a:lnSpc>
              <a:buNone/>
            </a:pPr>
            <a:r>
              <a:rPr lang="en-US" b="0" dirty="0">
                <a:solidFill>
                  <a:schemeClr val="bg1"/>
                </a:solidFill>
                <a:effectLst/>
                <a:latin typeface="Consolas" panose="020B0609020204030204" pitchFamily="49" charset="0"/>
              </a:rPr>
              <a:t>   - Get instant feedback after each answer</a:t>
            </a:r>
          </a:p>
          <a:p>
            <a:pPr>
              <a:lnSpc>
                <a:spcPts val="1425"/>
              </a:lnSpc>
              <a:buNone/>
            </a:pPr>
            <a:r>
              <a:rPr lang="en-US" b="0" dirty="0">
                <a:solidFill>
                  <a:schemeClr val="bg1"/>
                </a:solidFill>
                <a:effectLst/>
                <a:latin typeface="Consolas" panose="020B0609020204030204" pitchFamily="49" charset="0"/>
              </a:rPr>
              <a:t>   - 10 minutes per question timer</a:t>
            </a:r>
          </a:p>
        </p:txBody>
      </p:sp>
    </p:spTree>
    <p:extLst>
      <p:ext uri="{BB962C8B-B14F-4D97-AF65-F5344CB8AC3E}">
        <p14:creationId xmlns:p14="http://schemas.microsoft.com/office/powerpoint/2010/main" val="384831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665</Words>
  <Application>Microsoft Office PowerPoint</Application>
  <PresentationFormat>Custom</PresentationFormat>
  <Paragraphs>88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Consolas</vt:lpstr>
      <vt:lpstr>HK Grotesk Light</vt:lpstr>
      <vt:lpstr>Calibri</vt:lpstr>
      <vt:lpstr>Arial</vt:lpstr>
      <vt:lpstr>Gilda Display</vt:lpstr>
      <vt:lpstr>HK Grotesk</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AI Hackathon Build Competition</dc:title>
  <dc:description>Presentation - AI Hackathon Build Competition</dc:description>
  <cp:lastModifiedBy>Ruchira Bhawnani</cp:lastModifiedBy>
  <cp:revision>4</cp:revision>
  <dcterms:created xsi:type="dcterms:W3CDTF">2006-08-16T00:00:00Z</dcterms:created>
  <dcterms:modified xsi:type="dcterms:W3CDTF">2025-12-05T18:37:30Z</dcterms:modified>
  <dc:identifier>DAG6qQQLzTI</dc:identifier>
</cp:coreProperties>
</file>